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89" r:id="rId4"/>
    <p:sldId id="291" r:id="rId5"/>
    <p:sldId id="279" r:id="rId6"/>
    <p:sldId id="293" r:id="rId7"/>
    <p:sldId id="286" r:id="rId8"/>
    <p:sldId id="287" r:id="rId9"/>
    <p:sldId id="29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6"/>
    <a:srgbClr val="003760"/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161" autoAdjust="0"/>
  </p:normalViewPr>
  <p:slideViewPr>
    <p:cSldViewPr>
      <p:cViewPr>
        <p:scale>
          <a:sx n="76" d="100"/>
          <a:sy n="76" d="100"/>
        </p:scale>
        <p:origin x="-12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0FED0-3145-489E-8DFD-D56D86DC39B4}" type="presOf" srcId="{F014B99B-BC0F-4D51-AA35-03139CBC5BDF}" destId="{158BBE6D-1C8E-4142-827F-B1B32D20364B}" srcOrd="1" destOrd="0" presId="urn:microsoft.com/office/officeart/2005/8/layout/pyramid1"/>
    <dgm:cxn modelId="{666BF6F7-FEB4-4CBB-8A11-B40B62F83C40}" type="presOf" srcId="{F014B99B-BC0F-4D51-AA35-03139CBC5BDF}" destId="{47753778-DDCD-4F66-8671-0963E55AC1AB}" srcOrd="0" destOrd="0" presId="urn:microsoft.com/office/officeart/2005/8/layout/pyramid1"/>
    <dgm:cxn modelId="{A30521D0-6286-4B2B-8C6E-EEA6CBC02C08}" type="presOf" srcId="{CBB2EDB4-08BF-49DB-9282-C363CE23E3D0}" destId="{7099C5AD-A666-455F-9144-31509FAE35F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178BB5E7-F917-4840-A9AD-CADBAD288B2F}" type="presOf" srcId="{8380A261-4409-4C6B-8A07-0D64C5422F6D}" destId="{EB789FCB-B92C-4A52-BB06-4A95FA62001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CDEDB156-7CF5-4F22-9056-47C832F33CC0}" type="presOf" srcId="{CBB2EDB4-08BF-49DB-9282-C363CE23E3D0}" destId="{8064A9E2-4365-4891-A563-4210D9FE6047}" srcOrd="1" destOrd="0" presId="urn:microsoft.com/office/officeart/2005/8/layout/pyramid1"/>
    <dgm:cxn modelId="{5132F9C9-263C-4EBB-B71A-CD6B28790572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093F8E0E-92A7-4A44-91E1-39958005D3AD}" type="presOf" srcId="{8380A261-4409-4C6B-8A07-0D64C5422F6D}" destId="{3405B94A-B110-4EB0-B99D-680A85764021}" srcOrd="0" destOrd="0" presId="urn:microsoft.com/office/officeart/2005/8/layout/pyramid1"/>
    <dgm:cxn modelId="{370A4991-80BB-4D3C-B09D-3772B7F8E47B}" type="presParOf" srcId="{8C222443-D6D5-437E-8A06-7845FF64044F}" destId="{8E592AC7-B094-488F-86DE-8B46AA43A5F7}" srcOrd="0" destOrd="0" presId="urn:microsoft.com/office/officeart/2005/8/layout/pyramid1"/>
    <dgm:cxn modelId="{4F2A2BC4-FD9C-41D9-BDFC-3716D1A9E9CA}" type="presParOf" srcId="{8E592AC7-B094-488F-86DE-8B46AA43A5F7}" destId="{47753778-DDCD-4F66-8671-0963E55AC1AB}" srcOrd="0" destOrd="0" presId="urn:microsoft.com/office/officeart/2005/8/layout/pyramid1"/>
    <dgm:cxn modelId="{A6EC0461-BEA5-4A8F-8A50-C51C29B15EEB}" type="presParOf" srcId="{8E592AC7-B094-488F-86DE-8B46AA43A5F7}" destId="{158BBE6D-1C8E-4142-827F-B1B32D20364B}" srcOrd="1" destOrd="0" presId="urn:microsoft.com/office/officeart/2005/8/layout/pyramid1"/>
    <dgm:cxn modelId="{68E3BF31-C629-4F3E-BB54-4B313BAAE3DF}" type="presParOf" srcId="{8C222443-D6D5-437E-8A06-7845FF64044F}" destId="{08609C55-E487-4600-AFD0-8994D3888F22}" srcOrd="1" destOrd="0" presId="urn:microsoft.com/office/officeart/2005/8/layout/pyramid1"/>
    <dgm:cxn modelId="{C38400C1-0642-4A80-9CCD-F2C34433DEC1}" type="presParOf" srcId="{08609C55-E487-4600-AFD0-8994D3888F22}" destId="{7099C5AD-A666-455F-9144-31509FAE35FB}" srcOrd="0" destOrd="0" presId="urn:microsoft.com/office/officeart/2005/8/layout/pyramid1"/>
    <dgm:cxn modelId="{960CD702-9F1A-45D7-9264-12AF606A5AFB}" type="presParOf" srcId="{08609C55-E487-4600-AFD0-8994D3888F22}" destId="{8064A9E2-4365-4891-A563-4210D9FE6047}" srcOrd="1" destOrd="0" presId="urn:microsoft.com/office/officeart/2005/8/layout/pyramid1"/>
    <dgm:cxn modelId="{839338CB-210F-4CCF-AEAA-A4F6C99A8682}" type="presParOf" srcId="{8C222443-D6D5-437E-8A06-7845FF64044F}" destId="{4E66420A-6794-4210-A8DC-A681DFE94B26}" srcOrd="2" destOrd="0" presId="urn:microsoft.com/office/officeart/2005/8/layout/pyramid1"/>
    <dgm:cxn modelId="{871AA676-1826-4FA7-AB6D-D8F1C2FC0263}" type="presParOf" srcId="{4E66420A-6794-4210-A8DC-A681DFE94B26}" destId="{3405B94A-B110-4EB0-B99D-680A85764021}" srcOrd="0" destOrd="0" presId="urn:microsoft.com/office/officeart/2005/8/layout/pyramid1"/>
    <dgm:cxn modelId="{B44536A3-8F1B-4AD2-ADD6-25787F90E384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16388"/>
          <a:ext cx="5612412" cy="1415050"/>
        </a:xfrm>
        <a:prstGeom prst="trapezoid">
          <a:avLst>
            <a:gd name="adj" fmla="val 66104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</a:t>
          </a:r>
          <a:r>
            <a:rPr lang="ru-RU" sz="1200" b="1" kern="1200" dirty="0"/>
            <a:t>организации</a:t>
          </a:r>
        </a:p>
      </dsp:txBody>
      <dsp:txXfrm>
        <a:off x="982172" y="2816388"/>
        <a:ext cx="3648067" cy="141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9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0350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</a:r>
            <a:endParaRPr lang="ru-RU" sz="1800" b="1" dirty="0" smtClean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3356992"/>
            <a:ext cx="8636000" cy="14479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714356"/>
            <a:ext cx="178595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51520" y="4869160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3429000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4869160"/>
            <a:ext cx="12254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071802" y="857232"/>
            <a:ext cx="57150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органа местного самоуправления: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«Детский сад «Родничок» г. Строитель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округа»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поручения руководителя  сформировать личное дело воспитанника ДОО до сформированного личного дела воспитанника ДОО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начала  проекта:</a:t>
            </a:r>
            <a:r>
              <a:rPr lang="ru-RU" sz="1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26.08.2019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25.10.2019 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50" y="2848431"/>
            <a:ext cx="8315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/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633972"/>
            <a:ext cx="858364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/>
          </a:p>
          <a:p>
            <a:r>
              <a:rPr lang="ru-RU" sz="1200" dirty="0" smtClean="0"/>
              <a:t>Сокращение времени  на ознакомление с нормативно-правовой документацией ДОО (в соответствии с «Законом об образовании в РФ»)  и заполнение форм заявлений с</a:t>
            </a:r>
            <a:r>
              <a:rPr lang="ru-RU" sz="1400" dirty="0" smtClean="0"/>
              <a:t> </a:t>
            </a:r>
            <a:r>
              <a:rPr lang="ru-RU" sz="1100" dirty="0" smtClean="0"/>
              <a:t>57,5 мин. - 82 мин.   до 26,5 мин. –  47  мин. </a:t>
            </a:r>
            <a:endParaRPr lang="ru-RU" sz="1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1" y="5661248"/>
            <a:ext cx="8568952" cy="911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5661248"/>
            <a:ext cx="15716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5589240"/>
            <a:ext cx="8362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                            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2910" y="2596761"/>
            <a:ext cx="824957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fontAlgn="base" hangingPunct="0"/>
            <a:r>
              <a:rPr lang="ru-RU" sz="1200" dirty="0" smtClean="0"/>
              <a:t>1.  Длительный процесс знакомства  родителей (законных представителей) с нормативно-правовой документацией ДОО (в соответствии с «Законом об образовании в РФ») </a:t>
            </a:r>
          </a:p>
          <a:p>
            <a:pPr fontAlgn="base" hangingPunct="0"/>
            <a:r>
              <a:rPr lang="ru-RU" sz="1200" dirty="0" smtClean="0"/>
              <a:t>2.  Длительный процесс заполнения форм заявлений  </a:t>
            </a:r>
          </a:p>
          <a:p>
            <a:pPr fontAlgn="base" hangingPunct="0"/>
            <a:r>
              <a:rPr lang="ru-RU" sz="1200" dirty="0" smtClean="0"/>
              <a:t>3.  Нехватка времени у родителей (законных представителей)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8596" y="5421581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fontAlgn="base"/>
            <a:r>
              <a:rPr lang="ru-RU" sz="1200" dirty="0" smtClean="0"/>
              <a:t>1. Созданный алгоритм приема родителей (законных представителей)  и обработки предоставленных документов для формирования личного дела воспитанника в ДОО.</a:t>
            </a:r>
          </a:p>
          <a:p>
            <a:r>
              <a:rPr lang="ru-RU" sz="1200" dirty="0" smtClean="0"/>
              <a:t>2. Повышение уровня  взаимодействия всех участников образовательных отношений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23528" y="3573016"/>
            <a:ext cx="8640960" cy="2825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1300" y="908720"/>
            <a:ext cx="8637588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94205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3786190"/>
            <a:ext cx="221457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707904" y="2852936"/>
            <a:ext cx="144016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Е.А. Кулик,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заведующий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63888" y="98072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796136" y="995562"/>
            <a:ext cx="2160240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6228184" y="2852936"/>
            <a:ext cx="194421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И.С.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Ципа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старший воспитатель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395536" y="5949280"/>
            <a:ext cx="18002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Ю.М. Росс,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старшая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мед.сестра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1" name="Rectangle 53"/>
          <p:cNvSpPr txBox="1">
            <a:spLocks noChangeArrowheads="1"/>
          </p:cNvSpPr>
          <p:nvPr/>
        </p:nvSpPr>
        <p:spPr bwMode="auto">
          <a:xfrm>
            <a:off x="4788024" y="5877272"/>
            <a:ext cx="200026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О.А.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Подзолкова</a:t>
            </a:r>
            <a:r>
              <a:rPr lang="ru-RU" altLang="ru-RU" sz="1000" kern="0" dirty="0" smtClean="0">
                <a:solidFill>
                  <a:srgbClr val="00295C"/>
                </a:solidFill>
              </a:rPr>
              <a:t>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педагог- психолог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6" name="Rectangle 53"/>
          <p:cNvSpPr txBox="1">
            <a:spLocks noChangeArrowheads="1"/>
          </p:cNvSpPr>
          <p:nvPr/>
        </p:nvSpPr>
        <p:spPr bwMode="auto">
          <a:xfrm>
            <a:off x="6660232" y="5877272"/>
            <a:ext cx="214314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Т.В. Омельченко,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pic>
        <p:nvPicPr>
          <p:cNvPr id="21" name="Рисунок 20" descr="Безымянны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6642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КуликЕ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29614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1152128" cy="170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1152128" cy="170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9080"/>
            <a:ext cx="1296144" cy="181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Pictures\Коряк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365104"/>
            <a:ext cx="1784714" cy="13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267744" y="57332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5350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latin typeface="Arial" panose="020B0604020202020204" pitchFamily="34" charset="0"/>
              </a:rPr>
              <a:t>Т.А. Корякина, ответственный за ведение сайта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149080"/>
            <a:ext cx="1170130" cy="16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3635375" y="5013325"/>
            <a:ext cx="5778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11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79388" y="49418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9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516688" y="342900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8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42900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516688" y="1773238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211638" y="1773238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17732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122488" y="35734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51050" y="1773238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/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48AC72C4-23C2-476E-AA4E-23E61DF0E52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470900" cy="3587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979613" y="278130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>
            <a:stCxn id="10" idx="1"/>
            <a:endCxn id="10" idx="3"/>
          </p:cNvCxnSpPr>
          <p:nvPr/>
        </p:nvCxnSpPr>
        <p:spPr>
          <a:xfrm>
            <a:off x="5580063" y="5373688"/>
            <a:ext cx="576262" cy="77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4067175" y="2781300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00192" y="2780928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316416" y="285293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7" name="TextBox 48"/>
          <p:cNvSpPr txBox="1">
            <a:spLocks noChangeArrowheads="1"/>
          </p:cNvSpPr>
          <p:nvPr/>
        </p:nvSpPr>
        <p:spPr bwMode="auto">
          <a:xfrm>
            <a:off x="0" y="6597650"/>
            <a:ext cx="485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57.5 мин. - 82 мин.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84663" y="35004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10" name="Пятно 1 60"/>
          <p:cNvSpPr/>
          <p:nvPr/>
        </p:nvSpPr>
        <p:spPr>
          <a:xfrm>
            <a:off x="5580063" y="5229225"/>
            <a:ext cx="576262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5651500" y="5445125"/>
            <a:ext cx="431800" cy="4318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" name="Пятно 1 60"/>
          <p:cNvSpPr/>
          <p:nvPr/>
        </p:nvSpPr>
        <p:spPr>
          <a:xfrm>
            <a:off x="5651500" y="5732463"/>
            <a:ext cx="431800" cy="3619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5651500" y="5949950"/>
            <a:ext cx="503238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227856" y="2132857"/>
          <a:ext cx="1751856" cy="12870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7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Пришел в ДОО с направлением из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управления образования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 шага</a:t>
                      </a:r>
                    </a:p>
                    <a:p>
                      <a:pPr algn="ctr"/>
                      <a:r>
                        <a:rPr lang="ru-RU" sz="900" dirty="0" smtClean="0"/>
                        <a:t>0,5 – 1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Стрелка вправо 77"/>
          <p:cNvSpPr/>
          <p:nvPr/>
        </p:nvSpPr>
        <p:spPr>
          <a:xfrm>
            <a:off x="2122488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34925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6443663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>
            <a:off x="8675688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3419872" y="57332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>
            <a:off x="4283075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6083300" y="5237163"/>
          <a:ext cx="3060700" cy="16935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60700"/>
              </a:tblGrid>
              <a:tr h="496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достаточного количества распечатанных бланков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 (законный</a:t>
                      </a:r>
                      <a:r>
                        <a:rPr lang="ru-RU" alt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alt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редставитель) не располагает временем</a:t>
                      </a:r>
                    </a:p>
                  </a:txBody>
                  <a:tcPr/>
                </a:tc>
              </a:tr>
              <a:tr h="992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Невнимательность родителей при заполнении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6" charset="0"/>
                          <a:cs typeface="Times New Roman" pitchFamily="16" charset="0"/>
                        </a:rPr>
                        <a:t>Неправильно (не до конца) заполнены формы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6" charset="0"/>
                          <a:cs typeface="Times New Roman" pitchFamily="16" charset="0"/>
                        </a:rPr>
                        <a:t>Не предоставлены оригиналы документов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6" charset="0"/>
                          <a:cs typeface="Times New Roman" pitchFamily="16" charset="0"/>
                        </a:rPr>
                        <a:t>Не предоставлены копии документов</a:t>
                      </a:r>
                      <a:endParaRPr lang="ru-RU" altLang="ru-RU" sz="1000" b="0" kern="1200" dirty="0" smtClean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" name="Стрелка вправо 93"/>
          <p:cNvSpPr/>
          <p:nvPr/>
        </p:nvSpPr>
        <p:spPr>
          <a:xfrm>
            <a:off x="34925" y="5805264"/>
            <a:ext cx="216595" cy="1446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2132856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64088" y="5345832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23" name="Прямоугольник 54"/>
          <p:cNvSpPr>
            <a:spLocks noChangeArrowheads="1"/>
          </p:cNvSpPr>
          <p:nvPr/>
        </p:nvSpPr>
        <p:spPr bwMode="auto">
          <a:xfrm>
            <a:off x="5435600" y="4941888"/>
            <a:ext cx="34575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Условные обозначения: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267744" y="2132857"/>
          <a:ext cx="1751856" cy="12870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7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Руководитель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дает поручение скомплектовать личное дело воспитанника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0,5-1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4427984" y="2132856"/>
          <a:ext cx="1872208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8"/>
              </a:tblGrid>
              <a:tr h="2286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знакомит родителей (законных  представителей) с нормативно-правовой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документацией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Выдает им  формы бланков  для заполнения </a:t>
                      </a:r>
                      <a:endParaRPr lang="en-US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20  - 26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6588224" y="2132856"/>
          <a:ext cx="1751856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28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Родитель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данных форм родителями  (законными представителями)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25-30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23528" y="3717032"/>
          <a:ext cx="1751856" cy="129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286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  заполненных бланков .В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 же время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мед.работник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проверяет медицинскую карту ребенка</a:t>
                      </a:r>
                      <a:r>
                        <a:rPr lang="en-US" sz="900" dirty="0" smtClean="0"/>
                        <a:t> 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1 - 3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" name="Пятно 1 60"/>
          <p:cNvSpPr/>
          <p:nvPr/>
        </p:nvSpPr>
        <p:spPr>
          <a:xfrm>
            <a:off x="2771775" y="342900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2483768" y="3861048"/>
          <a:ext cx="1751856" cy="990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сверяет копии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документов с оригиналами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2-4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4644008" y="3717032"/>
          <a:ext cx="1751856" cy="129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передает  руководителю договор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копии документов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заверения  подписью и печатью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1-2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6804248" y="3717032"/>
          <a:ext cx="1895872" cy="13674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95872"/>
              </a:tblGrid>
              <a:tr h="3006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регистрирует договор между ДОО и родителями (законными представителями) в журнале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1-2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251520" y="5301208"/>
          <a:ext cx="1440160" cy="990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выдает расписку в получении документов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0,5  - 1 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Пятно 1 60"/>
          <p:cNvSpPr/>
          <p:nvPr/>
        </p:nvSpPr>
        <p:spPr>
          <a:xfrm>
            <a:off x="4932363" y="177323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1" name="Пятно 1 60"/>
          <p:cNvSpPr/>
          <p:nvPr/>
        </p:nvSpPr>
        <p:spPr>
          <a:xfrm>
            <a:off x="611188" y="328453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/>
        </p:nvGraphicFramePr>
        <p:xfrm>
          <a:off x="3707904" y="5373216"/>
          <a:ext cx="1656184" cy="129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передает приказ  на подпись руководителю, формирует личное дело воспитанника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3 – 7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Пятно 1 60"/>
          <p:cNvSpPr/>
          <p:nvPr/>
        </p:nvSpPr>
        <p:spPr>
          <a:xfrm>
            <a:off x="5651500" y="6237288"/>
            <a:ext cx="503238" cy="3603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Пятно 1 60"/>
          <p:cNvSpPr/>
          <p:nvPr/>
        </p:nvSpPr>
        <p:spPr>
          <a:xfrm>
            <a:off x="1403350" y="328453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85" name="Пятно 1 60"/>
          <p:cNvSpPr/>
          <p:nvPr/>
        </p:nvSpPr>
        <p:spPr>
          <a:xfrm>
            <a:off x="3563938" y="342900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51050" y="5013325"/>
            <a:ext cx="5778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10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1979712" y="5301208"/>
          <a:ext cx="1535832" cy="129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35832"/>
              </a:tblGrid>
              <a:tr h="216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готовит проект приказа о зачислении ребенка в списки воспитанников  ДОО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3  - 5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Стрелка вправо 53"/>
          <p:cNvSpPr/>
          <p:nvPr/>
        </p:nvSpPr>
        <p:spPr>
          <a:xfrm>
            <a:off x="1691680" y="57332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ятно 1 60"/>
          <p:cNvSpPr/>
          <p:nvPr/>
        </p:nvSpPr>
        <p:spPr>
          <a:xfrm>
            <a:off x="5724525" y="177323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8" name="Пятно 1 60"/>
          <p:cNvSpPr/>
          <p:nvPr/>
        </p:nvSpPr>
        <p:spPr>
          <a:xfrm>
            <a:off x="5651500" y="6434138"/>
            <a:ext cx="504825" cy="4238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260649"/>
            <a:ext cx="8686800" cy="115212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Пирамида проблем процесса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6A799DED-D176-4FC2-A0D6-85CC4C0D79A6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221455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995936" y="2420888"/>
            <a:ext cx="1366837" cy="43180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717032"/>
            <a:ext cx="1439863" cy="43180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4293096"/>
            <a:ext cx="3312368" cy="208865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Нет достаточного количества распечатанных бланков;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Родитель (законный представитель) не располагает временем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Невнимательность родителей при заполнении;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Неправильно (не до конца) заполнены формы;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 предоставлены оригиналы документов;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Не предоставлены копии документов;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4787900" y="587692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5" name="Пятно 1 60"/>
          <p:cNvSpPr/>
          <p:nvPr/>
        </p:nvSpPr>
        <p:spPr>
          <a:xfrm>
            <a:off x="3851275" y="587692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Пятно 1 60"/>
          <p:cNvSpPr/>
          <p:nvPr/>
        </p:nvSpPr>
        <p:spPr>
          <a:xfrm>
            <a:off x="2771775" y="594995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Пятно 1 60"/>
          <p:cNvSpPr/>
          <p:nvPr/>
        </p:nvSpPr>
        <p:spPr>
          <a:xfrm>
            <a:off x="1835150" y="530066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8" name="Пятно 1 60"/>
          <p:cNvSpPr/>
          <p:nvPr/>
        </p:nvSpPr>
        <p:spPr>
          <a:xfrm>
            <a:off x="1908175" y="587692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5076825" y="5229225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836712"/>
            <a:ext cx="8696356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</a:t>
            </a:r>
            <a:r>
              <a:rPr lang="ru-RU" sz="2000" b="1" dirty="0" smtClean="0">
                <a:solidFill>
                  <a:srgbClr val="C00000"/>
                </a:solidFill>
              </a:rPr>
              <a:t>процесса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107503" y="1909084"/>
            <a:ext cx="3312369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достаточного количества распечатанных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1709130"/>
            <a:ext cx="31119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Размещение бланков и образцов заполнения  заявлений на официальном сайте ДОО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34850"/>
            <a:ext cx="660660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10-15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107504" y="2723357"/>
            <a:ext cx="331236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  (законный представитель) не располагает временем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635896" y="2579612"/>
            <a:ext cx="324036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Заполнение форм по образцам на сайте ДОО в удобное время и направление заполненных форм на электронный адрес ДОО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90500"/>
            <a:ext cx="660660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5-10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536967"/>
            <a:ext cx="3478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Невнимательность родителей при заполнении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1-2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107504" y="4293096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Неправильно (не до конца) заполнены формы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1-2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7941120" y="506658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2-3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52787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684892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107504" y="4980136"/>
            <a:ext cx="342537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Не предоставлены оригиналы документов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3832671" y="5684367"/>
            <a:ext cx="2944813" cy="7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latin typeface="Times New Roman" pitchFamily="16" charset="0"/>
                <a:cs typeface="Times New Roman" pitchFamily="16" charset="0"/>
              </a:rPr>
              <a:t>В электронном виде прикрепить копии  необходимых документов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</a:pPr>
            <a:endParaRPr lang="ru-RU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7941120" y="5858668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2-3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0621" y="5733256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Стрелка: вправо 3"/>
          <p:cNvSpPr/>
          <p:nvPr/>
        </p:nvSpPr>
        <p:spPr>
          <a:xfrm>
            <a:off x="352787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684892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342900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шаблонов заполнения форм документов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1920" y="4221088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Проверка заполненных бланков в электронном варианте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494116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памятки для родителей  о том, оригиналы каких документов необходимо предоставить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7504" y="5877272"/>
            <a:ext cx="3392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Не предоставлены копии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ea typeface="Calibri" pitchFamily="34" charset="0"/>
                <a:cs typeface="Times New Roman" pitchFamily="18" charset="0"/>
              </a:rPr>
            </a:b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4303356A-A743-41F1-9B4F-887C7B60C7D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0"/>
            <a:ext cx="8686800" cy="76470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72225" y="33575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388" y="32845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1412875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67175" y="1484313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9388" y="148431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195513" y="32845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79613" y="1557338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1979712" y="234888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067944" y="2492896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6300192" y="2420888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8243888" y="294322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6" name="TextBox 48"/>
          <p:cNvSpPr txBox="1">
            <a:spLocks noChangeArrowheads="1"/>
          </p:cNvSpPr>
          <p:nvPr/>
        </p:nvSpPr>
        <p:spPr bwMode="auto">
          <a:xfrm>
            <a:off x="0" y="6581775"/>
            <a:ext cx="460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  – 26,5 мин. – 47 мин.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211638" y="32845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179512" y="1844824"/>
          <a:ext cx="1751856" cy="12024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880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Пришел в ДОО с направлением из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управления образования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 шага</a:t>
                      </a:r>
                    </a:p>
                    <a:p>
                      <a:pPr algn="ctr"/>
                      <a:r>
                        <a:rPr lang="ru-RU" sz="900" dirty="0" smtClean="0"/>
                        <a:t>0,5 – 1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Стрелка вправо 67"/>
          <p:cNvSpPr/>
          <p:nvPr/>
        </p:nvSpPr>
        <p:spPr>
          <a:xfrm>
            <a:off x="2122488" y="4383088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6372200" y="4077072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4139952" y="414908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8388424" y="5085184"/>
            <a:ext cx="288032" cy="15305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2267744" y="1916832"/>
          <a:ext cx="1751856" cy="12024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88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Руководитель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дает поручение скомплектовать личное дело воспитанника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0,5-1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4427984" y="1844824"/>
          <a:ext cx="1751856" cy="1478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880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 (законный представитель)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7143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 формы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разработанным шаблонам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аправляет их на электронный адрес ДОО, прикрепляет копии документов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515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Параметры</a:t>
                      </a:r>
                      <a:r>
                        <a:rPr lang="ru-RU" sz="8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800" dirty="0" smtClean="0"/>
                        <a:t>10 - 15 мин.</a:t>
                      </a:r>
                      <a:endParaRPr lang="ru-RU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6732240" y="1772816"/>
          <a:ext cx="1751856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проверяет правильность заполнения форм по электронным формам связи, распечатывает их и копии документов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4- 6 мин.</a:t>
                      </a:r>
                      <a:endParaRPr lang="ru-RU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/>
        </p:nvGraphicFramePr>
        <p:xfrm>
          <a:off x="323528" y="3645025"/>
          <a:ext cx="1751856" cy="11632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31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Родитель (законный представитель)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263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приходит, предъявляет оригиналы документов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1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– 3 </a:t>
                      </a:r>
                      <a:r>
                        <a:rPr lang="ru-RU" sz="900" dirty="0" smtClean="0"/>
                        <a:t>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2339752" y="3645024"/>
          <a:ext cx="1751856" cy="990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сверяет копии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документов с оригиналами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2-4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/>
        </p:nvGraphicFramePr>
        <p:xfrm>
          <a:off x="4499992" y="3645024"/>
          <a:ext cx="1751856" cy="1295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</a:t>
                      </a:r>
                      <a:r>
                        <a:rPr lang="ru-RU" sz="900" baseline="0" dirty="0" smtClean="0"/>
                        <a:t>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передает  руководителю договор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копии документов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заверения  подписью и печатью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1-2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6732240" y="3717032"/>
          <a:ext cx="1751856" cy="13137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4699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регистрирует договор между ДОО и родителями (законными представителями) в журнале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1-2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0" y="1772816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39975" y="501332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43663" y="501332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84663" y="494188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10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2339752" y="5373216"/>
          <a:ext cx="1751856" cy="990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16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выдает расписку в получении документов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0,5  - 1 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588224" y="5373216"/>
          <a:ext cx="1751856" cy="12024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880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Ответственное лицо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передает приказ  на подпись руководителю, формирует личное дело воспитанника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3 – 7 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427984" y="5373216"/>
          <a:ext cx="1751856" cy="1143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16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Ответственное лицо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194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готовит проект приказа о зачислении ребенка в списки воспитанников  ДОО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Параметры</a:t>
                      </a:r>
                      <a:r>
                        <a:rPr lang="ru-RU" sz="900" baseline="0" dirty="0" smtClean="0"/>
                        <a:t> шага</a:t>
                      </a:r>
                    </a:p>
                    <a:p>
                      <a:pPr algn="ctr"/>
                      <a:r>
                        <a:rPr lang="ru-RU" sz="900" dirty="0" smtClean="0"/>
                        <a:t>3  - 5 мин.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Стрелка вправо 38"/>
          <p:cNvSpPr/>
          <p:nvPr/>
        </p:nvSpPr>
        <p:spPr>
          <a:xfrm>
            <a:off x="4139952" y="580526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0" y="414908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8604448" y="414908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6228184" y="5877272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8532440" y="234888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1979712" y="5733256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07504" y="5301208"/>
            <a:ext cx="19288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Изменилось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07504" y="6021288"/>
            <a:ext cx="192882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изменилось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79512" y="836712"/>
          <a:ext cx="8607330" cy="547260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достаточного количества распечатанных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бланков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бланков и образцов заполнения  заявлений на официальном сайте ДОО </a:t>
                      </a:r>
                      <a:endParaRPr lang="ru-RU" alt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  (законный представитель) не располагает временем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alt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форм по образцам на сайте ДОО в удобное время и направление заполненных форм на электронный адрес ДОО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581128"/>
            <a:ext cx="2040528" cy="14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340768"/>
            <a:ext cx="2440940" cy="24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IMG_20191029_1458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789040"/>
            <a:ext cx="1825653" cy="24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42844" y="214288"/>
          <a:ext cx="8643998" cy="58890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4538"/>
                <a:gridCol w="2654466"/>
                <a:gridCol w="1650074"/>
                <a:gridCol w="3084920"/>
              </a:tblGrid>
              <a:tr h="37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50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6" charset="0"/>
                          <a:cs typeface="Times New Roman" pitchFamily="16" charset="0"/>
                        </a:rPr>
                        <a:t>Невнимательность родителей при заполнении</a:t>
                      </a:r>
                      <a:endParaRPr lang="ru-RU" sz="11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шаблонов заполнения форм документов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6" charset="0"/>
                          <a:cs typeface="Times New Roman" pitchFamily="16" charset="0"/>
                        </a:rPr>
                        <a:t>Не предоставлены оригиналы документов</a:t>
                      </a:r>
                      <a:endParaRPr lang="ru-RU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памятки для родителей  о том, оригиналы каких документов необходимо предоставить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92696"/>
            <a:ext cx="2620783" cy="20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228184" y="3284984"/>
          <a:ext cx="1944216" cy="277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Acrobat Document" r:id="rId7" imgW="5505281" imgH="7848541" progId="AcroExch.Document.DC">
                  <p:embed/>
                </p:oleObj>
              </mc:Choice>
              <mc:Fallback>
                <p:oleObj name="Acrobat Document" r:id="rId7" imgW="5505281" imgH="7848541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284984"/>
                        <a:ext cx="1944216" cy="2771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Похожее изображение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620688"/>
            <a:ext cx="1916430" cy="23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3429000"/>
            <a:ext cx="1865410" cy="24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42844" y="214288"/>
          <a:ext cx="8643998" cy="41855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4538"/>
                <a:gridCol w="2654466"/>
                <a:gridCol w="1650074"/>
                <a:gridCol w="3084920"/>
              </a:tblGrid>
              <a:tr h="37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2529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6" charset="0"/>
                          <a:cs typeface="Times New Roman" pitchFamily="16" charset="0"/>
                        </a:rPr>
                        <a:t>Не предоставлены копии документов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 smtClean="0">
                          <a:latin typeface="Times New Roman" pitchFamily="16" charset="0"/>
                          <a:cs typeface="Times New Roman" pitchFamily="16" charset="0"/>
                        </a:rPr>
                        <a:t>В электронном виде прикрепить копии  необходимых документов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57,5-82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3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endParaRPr lang="ru-RU" sz="13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26,5 - 47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759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«Детский сад «Родничок» г. Строитель»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82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908720"/>
            <a:ext cx="2305878" cy="166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620688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-20191029-WA00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340768"/>
            <a:ext cx="2129588" cy="15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1104</Words>
  <Application>Microsoft Office PowerPoint</Application>
  <PresentationFormat>Экран (4:3)</PresentationFormat>
  <Paragraphs>287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think-cell Slide</vt:lpstr>
      <vt:lpstr>Acrobat Document</vt:lpstr>
      <vt:lpstr>Паспорт проекта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vt:lpstr>
      <vt:lpstr>Команда проекта </vt:lpstr>
      <vt:lpstr>   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    </vt:lpstr>
      <vt:lpstr>Пирамида проблем процесса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</vt:lpstr>
      <vt:lpstr>Анализ проблем процесса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    </vt:lpstr>
      <vt:lpstr> «Создание алгоритма приема родителей (законных представителей)  и обработки предоставленных документов для формирования личного дела воспитанника ДОО» </vt:lpstr>
      <vt:lpstr>Достигнутые результаты (было и стало)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Дасюша</cp:lastModifiedBy>
  <cp:revision>197</cp:revision>
  <cp:lastPrinted>2019-03-06T11:32:59Z</cp:lastPrinted>
  <dcterms:created xsi:type="dcterms:W3CDTF">2018-08-20T14:01:12Z</dcterms:created>
  <dcterms:modified xsi:type="dcterms:W3CDTF">2019-11-11T12:15:41Z</dcterms:modified>
</cp:coreProperties>
</file>