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96" r:id="rId3"/>
    <p:sldId id="278" r:id="rId4"/>
    <p:sldId id="297" r:id="rId5"/>
    <p:sldId id="282" r:id="rId6"/>
    <p:sldId id="283" r:id="rId7"/>
    <p:sldId id="298" r:id="rId8"/>
    <p:sldId id="299" r:id="rId9"/>
    <p:sldId id="304" r:id="rId10"/>
    <p:sldId id="303" r:id="rId11"/>
    <p:sldId id="300" r:id="rId12"/>
    <p:sldId id="289" r:id="rId13"/>
    <p:sldId id="290" r:id="rId14"/>
    <p:sldId id="291" r:id="rId15"/>
    <p:sldId id="301" r:id="rId16"/>
    <p:sldId id="302" r:id="rId1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30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B4C739-F05B-4293-B9A8-9554AC5AEADD}" type="doc">
      <dgm:prSet loTypeId="urn:microsoft.com/office/officeart/2005/8/layout/pyramid1" loCatId="pyramid" qsTypeId="urn:microsoft.com/office/officeart/2005/8/quickstyle/3d2" qsCatId="3D" csTypeId="urn:microsoft.com/office/officeart/2005/8/colors/accent1_3" csCatId="accent1" phldr="1"/>
      <dgm:spPr/>
    </dgm:pt>
    <dgm:pt modelId="{3E156C22-469D-4557-899A-62FA5873AB6D}">
      <dgm:prSet phldrT="[Текст]"/>
      <dgm:spPr/>
      <dgm:t>
        <a:bodyPr/>
        <a:lstStyle/>
        <a:p>
          <a:r>
            <a:rPr lang="ru-RU" dirty="0" smtClean="0"/>
            <a:t>Федеральный уровень</a:t>
          </a:r>
          <a:endParaRPr lang="ru-RU" dirty="0"/>
        </a:p>
      </dgm:t>
    </dgm:pt>
    <dgm:pt modelId="{E38B9D46-C79E-4DB5-979E-5E12B753D8B1}" type="parTrans" cxnId="{84737562-440D-46FC-AC2A-2BE565B94E89}">
      <dgm:prSet/>
      <dgm:spPr/>
      <dgm:t>
        <a:bodyPr/>
        <a:lstStyle/>
        <a:p>
          <a:endParaRPr lang="ru-RU"/>
        </a:p>
      </dgm:t>
    </dgm:pt>
    <dgm:pt modelId="{0326061A-572B-4105-BF0C-EABCB368F635}" type="sibTrans" cxnId="{84737562-440D-46FC-AC2A-2BE565B94E89}">
      <dgm:prSet/>
      <dgm:spPr/>
      <dgm:t>
        <a:bodyPr/>
        <a:lstStyle/>
        <a:p>
          <a:endParaRPr lang="ru-RU"/>
        </a:p>
      </dgm:t>
    </dgm:pt>
    <dgm:pt modelId="{46B87C55-FB7E-4484-A42D-FD1AD7E677B6}">
      <dgm:prSet phldrT="[Текст]"/>
      <dgm:spPr/>
      <dgm:t>
        <a:bodyPr/>
        <a:lstStyle/>
        <a:p>
          <a:r>
            <a:rPr lang="ru-RU" dirty="0" smtClean="0"/>
            <a:t>Региональный уровень</a:t>
          </a:r>
          <a:endParaRPr lang="ru-RU" dirty="0"/>
        </a:p>
      </dgm:t>
    </dgm:pt>
    <dgm:pt modelId="{CABECE8B-A24E-47EE-9A74-4C3CB44B4AEC}" type="parTrans" cxnId="{4057BBEF-CD47-4B6F-8326-EF1B3DB55AA8}">
      <dgm:prSet/>
      <dgm:spPr/>
      <dgm:t>
        <a:bodyPr/>
        <a:lstStyle/>
        <a:p>
          <a:endParaRPr lang="ru-RU"/>
        </a:p>
      </dgm:t>
    </dgm:pt>
    <dgm:pt modelId="{34D6922C-F663-4448-8D0D-9CB610B2C1EC}" type="sibTrans" cxnId="{4057BBEF-CD47-4B6F-8326-EF1B3DB55AA8}">
      <dgm:prSet/>
      <dgm:spPr/>
      <dgm:t>
        <a:bodyPr/>
        <a:lstStyle/>
        <a:p>
          <a:endParaRPr lang="ru-RU"/>
        </a:p>
      </dgm:t>
    </dgm:pt>
    <dgm:pt modelId="{1AC21790-A7D4-4B5B-8678-A491427AA4CE}">
      <dgm:prSet phldrT="[Текст]"/>
      <dgm:spPr/>
      <dgm:t>
        <a:bodyPr/>
        <a:lstStyle/>
        <a:p>
          <a:r>
            <a:rPr lang="ru-RU" dirty="0" smtClean="0"/>
            <a:t>Уровень образовательной организации</a:t>
          </a:r>
          <a:endParaRPr lang="ru-RU" dirty="0"/>
        </a:p>
      </dgm:t>
    </dgm:pt>
    <dgm:pt modelId="{A7D78A86-E780-4A60-942C-55FF3C84AE43}" type="parTrans" cxnId="{A978AF10-4105-4819-ADCE-BD2F58CA36E4}">
      <dgm:prSet/>
      <dgm:spPr/>
      <dgm:t>
        <a:bodyPr/>
        <a:lstStyle/>
        <a:p>
          <a:endParaRPr lang="ru-RU"/>
        </a:p>
      </dgm:t>
    </dgm:pt>
    <dgm:pt modelId="{6B384FF9-A1CF-4D80-848B-FC401E74DA53}" type="sibTrans" cxnId="{A978AF10-4105-4819-ADCE-BD2F58CA36E4}">
      <dgm:prSet/>
      <dgm:spPr/>
      <dgm:t>
        <a:bodyPr/>
        <a:lstStyle/>
        <a:p>
          <a:endParaRPr lang="ru-RU"/>
        </a:p>
      </dgm:t>
    </dgm:pt>
    <dgm:pt modelId="{080FD20E-F521-497B-B720-93C564263A78}" type="pres">
      <dgm:prSet presAssocID="{9BB4C739-F05B-4293-B9A8-9554AC5AEADD}" presName="Name0" presStyleCnt="0">
        <dgm:presLayoutVars>
          <dgm:dir/>
          <dgm:animLvl val="lvl"/>
          <dgm:resizeHandles val="exact"/>
        </dgm:presLayoutVars>
      </dgm:prSet>
      <dgm:spPr/>
    </dgm:pt>
    <dgm:pt modelId="{19C0404D-2684-4970-A069-244B340E2469}" type="pres">
      <dgm:prSet presAssocID="{3E156C22-469D-4557-899A-62FA5873AB6D}" presName="Name8" presStyleCnt="0"/>
      <dgm:spPr/>
    </dgm:pt>
    <dgm:pt modelId="{D808C9AB-3061-44F8-BCAE-034F87645264}" type="pres">
      <dgm:prSet presAssocID="{3E156C22-469D-4557-899A-62FA5873AB6D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2F404-14B1-4EA8-9CAD-398629E735F4}" type="pres">
      <dgm:prSet presAssocID="{3E156C22-469D-4557-899A-62FA5873AB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CAA55-5651-47E5-9A3C-0A6A3D425F40}" type="pres">
      <dgm:prSet presAssocID="{46B87C55-FB7E-4484-A42D-FD1AD7E677B6}" presName="Name8" presStyleCnt="0"/>
      <dgm:spPr/>
    </dgm:pt>
    <dgm:pt modelId="{1C8D388A-0A92-4824-8690-EAD1BC6F705B}" type="pres">
      <dgm:prSet presAssocID="{46B87C55-FB7E-4484-A42D-FD1AD7E677B6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B2DFF-5FF2-48E0-AF13-49FEFA29B2C3}" type="pres">
      <dgm:prSet presAssocID="{46B87C55-FB7E-4484-A42D-FD1AD7E677B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A1C9D-4030-474B-91E1-268CBA82622C}" type="pres">
      <dgm:prSet presAssocID="{1AC21790-A7D4-4B5B-8678-A491427AA4CE}" presName="Name8" presStyleCnt="0"/>
      <dgm:spPr/>
    </dgm:pt>
    <dgm:pt modelId="{F8D17BC6-6A3E-41E9-8009-70624EF64770}" type="pres">
      <dgm:prSet presAssocID="{1AC21790-A7D4-4B5B-8678-A491427AA4C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95C1D-6C25-4E35-BFDE-1888C630524B}" type="pres">
      <dgm:prSet presAssocID="{1AC21790-A7D4-4B5B-8678-A491427AA4C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D5C401-B823-435C-96C2-BED4E279D8B1}" type="presOf" srcId="{9BB4C739-F05B-4293-B9A8-9554AC5AEADD}" destId="{080FD20E-F521-497B-B720-93C564263A78}" srcOrd="0" destOrd="0" presId="urn:microsoft.com/office/officeart/2005/8/layout/pyramid1"/>
    <dgm:cxn modelId="{08B3CF6B-A3A1-4241-9A6E-205BD9F7B262}" type="presOf" srcId="{3E156C22-469D-4557-899A-62FA5873AB6D}" destId="{D808C9AB-3061-44F8-BCAE-034F87645264}" srcOrd="0" destOrd="0" presId="urn:microsoft.com/office/officeart/2005/8/layout/pyramid1"/>
    <dgm:cxn modelId="{1A34E99F-764E-4A26-8983-6BE761C2330A}" type="presOf" srcId="{46B87C55-FB7E-4484-A42D-FD1AD7E677B6}" destId="{3A3B2DFF-5FF2-48E0-AF13-49FEFA29B2C3}" srcOrd="1" destOrd="0" presId="urn:microsoft.com/office/officeart/2005/8/layout/pyramid1"/>
    <dgm:cxn modelId="{84737562-440D-46FC-AC2A-2BE565B94E89}" srcId="{9BB4C739-F05B-4293-B9A8-9554AC5AEADD}" destId="{3E156C22-469D-4557-899A-62FA5873AB6D}" srcOrd="0" destOrd="0" parTransId="{E38B9D46-C79E-4DB5-979E-5E12B753D8B1}" sibTransId="{0326061A-572B-4105-BF0C-EABCB368F635}"/>
    <dgm:cxn modelId="{B303D131-BD09-4BEE-8EF0-8863E0A42492}" type="presOf" srcId="{46B87C55-FB7E-4484-A42D-FD1AD7E677B6}" destId="{1C8D388A-0A92-4824-8690-EAD1BC6F705B}" srcOrd="0" destOrd="0" presId="urn:microsoft.com/office/officeart/2005/8/layout/pyramid1"/>
    <dgm:cxn modelId="{E612F163-3A3F-44D1-BBDC-4800F779D219}" type="presOf" srcId="{3E156C22-469D-4557-899A-62FA5873AB6D}" destId="{F0D2F404-14B1-4EA8-9CAD-398629E735F4}" srcOrd="1" destOrd="0" presId="urn:microsoft.com/office/officeart/2005/8/layout/pyramid1"/>
    <dgm:cxn modelId="{1E563404-EF9A-48DF-89DF-4CBDEA78817D}" type="presOf" srcId="{1AC21790-A7D4-4B5B-8678-A491427AA4CE}" destId="{F8D17BC6-6A3E-41E9-8009-70624EF64770}" srcOrd="0" destOrd="0" presId="urn:microsoft.com/office/officeart/2005/8/layout/pyramid1"/>
    <dgm:cxn modelId="{A978AF10-4105-4819-ADCE-BD2F58CA36E4}" srcId="{9BB4C739-F05B-4293-B9A8-9554AC5AEADD}" destId="{1AC21790-A7D4-4B5B-8678-A491427AA4CE}" srcOrd="2" destOrd="0" parTransId="{A7D78A86-E780-4A60-942C-55FF3C84AE43}" sibTransId="{6B384FF9-A1CF-4D80-848B-FC401E74DA53}"/>
    <dgm:cxn modelId="{FCB36B5E-6884-4B90-BA7C-1A509A7D06E3}" type="presOf" srcId="{1AC21790-A7D4-4B5B-8678-A491427AA4CE}" destId="{8B895C1D-6C25-4E35-BFDE-1888C630524B}" srcOrd="1" destOrd="0" presId="urn:microsoft.com/office/officeart/2005/8/layout/pyramid1"/>
    <dgm:cxn modelId="{4057BBEF-CD47-4B6F-8326-EF1B3DB55AA8}" srcId="{9BB4C739-F05B-4293-B9A8-9554AC5AEADD}" destId="{46B87C55-FB7E-4484-A42D-FD1AD7E677B6}" srcOrd="1" destOrd="0" parTransId="{CABECE8B-A24E-47EE-9A74-4C3CB44B4AEC}" sibTransId="{34D6922C-F663-4448-8D0D-9CB610B2C1EC}"/>
    <dgm:cxn modelId="{3A5A2E01-572B-49C7-90D5-2A2E39E0C0FC}" type="presParOf" srcId="{080FD20E-F521-497B-B720-93C564263A78}" destId="{19C0404D-2684-4970-A069-244B340E2469}" srcOrd="0" destOrd="0" presId="urn:microsoft.com/office/officeart/2005/8/layout/pyramid1"/>
    <dgm:cxn modelId="{5A3633D8-8454-47EB-A9AF-C80278F0E4F7}" type="presParOf" srcId="{19C0404D-2684-4970-A069-244B340E2469}" destId="{D808C9AB-3061-44F8-BCAE-034F87645264}" srcOrd="0" destOrd="0" presId="urn:microsoft.com/office/officeart/2005/8/layout/pyramid1"/>
    <dgm:cxn modelId="{FDD88847-75CB-4DB9-839D-5DDE680930BC}" type="presParOf" srcId="{19C0404D-2684-4970-A069-244B340E2469}" destId="{F0D2F404-14B1-4EA8-9CAD-398629E735F4}" srcOrd="1" destOrd="0" presId="urn:microsoft.com/office/officeart/2005/8/layout/pyramid1"/>
    <dgm:cxn modelId="{9D10F2ED-A3C1-47DE-96C2-E99368073F13}" type="presParOf" srcId="{080FD20E-F521-497B-B720-93C564263A78}" destId="{107CAA55-5651-47E5-9A3C-0A6A3D425F40}" srcOrd="1" destOrd="0" presId="urn:microsoft.com/office/officeart/2005/8/layout/pyramid1"/>
    <dgm:cxn modelId="{B56FBEB4-7AFD-41B3-9AA2-9EB914B5D358}" type="presParOf" srcId="{107CAA55-5651-47E5-9A3C-0A6A3D425F40}" destId="{1C8D388A-0A92-4824-8690-EAD1BC6F705B}" srcOrd="0" destOrd="0" presId="urn:microsoft.com/office/officeart/2005/8/layout/pyramid1"/>
    <dgm:cxn modelId="{17B27FD9-96AB-430E-BDCF-A45FD40F0D71}" type="presParOf" srcId="{107CAA55-5651-47E5-9A3C-0A6A3D425F40}" destId="{3A3B2DFF-5FF2-48E0-AF13-49FEFA29B2C3}" srcOrd="1" destOrd="0" presId="urn:microsoft.com/office/officeart/2005/8/layout/pyramid1"/>
    <dgm:cxn modelId="{148C4823-50F7-4473-9159-7FC51C5BC804}" type="presParOf" srcId="{080FD20E-F521-497B-B720-93C564263A78}" destId="{840A1C9D-4030-474B-91E1-268CBA82622C}" srcOrd="2" destOrd="0" presId="urn:microsoft.com/office/officeart/2005/8/layout/pyramid1"/>
    <dgm:cxn modelId="{E2FB0275-6909-4076-9E45-101DCFDE90D0}" type="presParOf" srcId="{840A1C9D-4030-474B-91E1-268CBA82622C}" destId="{F8D17BC6-6A3E-41E9-8009-70624EF64770}" srcOrd="0" destOrd="0" presId="urn:microsoft.com/office/officeart/2005/8/layout/pyramid1"/>
    <dgm:cxn modelId="{9FC42523-AD36-47C7-B039-1BB963125C15}" type="presParOf" srcId="{840A1C9D-4030-474B-91E1-268CBA82622C}" destId="{8B895C1D-6C25-4E35-BFDE-1888C630524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08C9AB-3061-44F8-BCAE-034F87645264}">
      <dsp:nvSpPr>
        <dsp:cNvPr id="0" name=""/>
        <dsp:cNvSpPr/>
      </dsp:nvSpPr>
      <dsp:spPr>
        <a:xfrm>
          <a:off x="1368151" y="0"/>
          <a:ext cx="1368152" cy="1680186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Федеральный уровень</a:t>
          </a:r>
          <a:endParaRPr lang="ru-RU" sz="1700" kern="1200" dirty="0"/>
        </a:p>
      </dsp:txBody>
      <dsp:txXfrm>
        <a:off x="1368151" y="0"/>
        <a:ext cx="1368152" cy="1680186"/>
      </dsp:txXfrm>
    </dsp:sp>
    <dsp:sp modelId="{1C8D388A-0A92-4824-8690-EAD1BC6F705B}">
      <dsp:nvSpPr>
        <dsp:cNvPr id="0" name=""/>
        <dsp:cNvSpPr/>
      </dsp:nvSpPr>
      <dsp:spPr>
        <a:xfrm>
          <a:off x="684075" y="1680186"/>
          <a:ext cx="2736304" cy="1680186"/>
        </a:xfrm>
        <a:prstGeom prst="trapezoid">
          <a:avLst>
            <a:gd name="adj" fmla="val 40714"/>
          </a:avLst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53123"/>
                <a:satOff val="-2196"/>
                <a:lumOff val="1280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Региональный уровень</a:t>
          </a:r>
          <a:endParaRPr lang="ru-RU" sz="1700" kern="1200" dirty="0"/>
        </a:p>
      </dsp:txBody>
      <dsp:txXfrm>
        <a:off x="1162929" y="1680186"/>
        <a:ext cx="1778597" cy="1680186"/>
      </dsp:txXfrm>
    </dsp:sp>
    <dsp:sp modelId="{F8D17BC6-6A3E-41E9-8009-70624EF64770}">
      <dsp:nvSpPr>
        <dsp:cNvPr id="0" name=""/>
        <dsp:cNvSpPr/>
      </dsp:nvSpPr>
      <dsp:spPr>
        <a:xfrm>
          <a:off x="0" y="3360373"/>
          <a:ext cx="4104456" cy="1680186"/>
        </a:xfrm>
        <a:prstGeom prst="trapezoid">
          <a:avLst>
            <a:gd name="adj" fmla="val 40714"/>
          </a:avLst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Уровень образовательной организации</a:t>
          </a:r>
          <a:endParaRPr lang="ru-RU" sz="1700" kern="1200" dirty="0"/>
        </a:p>
      </dsp:txBody>
      <dsp:txXfrm>
        <a:off x="718279" y="3360373"/>
        <a:ext cx="2667896" cy="1680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3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9127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23.10.2020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23.10.2020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23.10.2020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44475" y="188640"/>
            <a:ext cx="8648700" cy="864096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ПАСПОРТ ПРОЕКТА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ПОДГОТОВКИ 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САМОСТОЯТЕЛЬНОЙ ДЕЯТЕЛЬНОСТИ ДЕТЕЙ ЧЕРЕЗ НАСЫЩЕНИЕ СРЕДЫ ГРУППЫ ЭЛЕМЕНТАМИ «БЕРЕЖЛИВОГО ПРОСТРАНСТВА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230333" y="980728"/>
            <a:ext cx="8636000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33363" y="2868513"/>
            <a:ext cx="8636000" cy="173994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230333" y="980728"/>
            <a:ext cx="123846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Общая информация </a:t>
            </a: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247650" y="4746625"/>
            <a:ext cx="8621713" cy="113064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309146" y="3022402"/>
            <a:ext cx="258013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2"/>
                </a:solidFill>
              </a:rPr>
              <a:t>Обоснование выбора процесса</a:t>
            </a:r>
            <a:endParaRPr lang="ru-RU" sz="1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255588" y="4760913"/>
            <a:ext cx="1320800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Цели проекта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545654" y="980728"/>
            <a:ext cx="561863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Наименование органа местного  самоуправления: 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Яковлевского городского округа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Наименование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организации:</a:t>
            </a:r>
          </a:p>
          <a:p>
            <a:pPr lvl="0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              «Детский сад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с.Стрелецкое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Яковлевского городского округа»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Границы процесса: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объявления воспитателем темы недели до анализа </a:t>
            </a:r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выбора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центров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начала  проекта: 15 июня 2020г.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окончания проекта: 16 октября 2020г.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340182" y="3284984"/>
            <a:ext cx="83153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Процесс подготовки воспитателей к самостоятельной деятельности детей занимает до 360 мин.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Нет определённых алгоритмов деятельности в центрах активности, долгий процесс поиска детьми в пределах 25 мин.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3.Отсутствие маркировки в групповых центрах активности, долгий процесс поиска в пределах 35 мин.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Нет определенного стандарта размещения игрового материала, долгий процесс поиска детьми в пределах 20 мин.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 ходе анкетирования среди сотрудников были выявлены 40% сотрудников, которые испытывали затруднения при подготовке к самостоятельной деятельности детей.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177" y="5045657"/>
            <a:ext cx="832326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времени протекания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с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183-246 мин. до 101-136 мин. к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концу октября 2020г.   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качественных характеристик процесса: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2.1.Оптимизация процесса насыщения среды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с 10%-15% до 35%.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Материалы и оборудование в центрах активности систематизированы и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визуализированы с 20%- 25% до 45%-50%.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251520" y="5949280"/>
            <a:ext cx="8621713" cy="8392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TextBox 16">
            <a:extLst>
              <a:ext uri="{FF2B5EF4-FFF2-40B4-BE49-F238E27FC236}"/>
            </a:extLst>
          </p:cNvPr>
          <p:cNvSpPr txBox="1"/>
          <p:nvPr/>
        </p:nvSpPr>
        <p:spPr>
          <a:xfrm>
            <a:off x="260350" y="5999157"/>
            <a:ext cx="92727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2"/>
                </a:solidFill>
                <a:latin typeface="+mn-lt"/>
              </a:rPr>
              <a:t>Эффекты </a:t>
            </a:r>
            <a:r>
              <a:rPr lang="ru-RU" sz="1400" dirty="0">
                <a:solidFill>
                  <a:schemeClr val="accent2"/>
                </a:solidFill>
                <a:latin typeface="+mn-lt"/>
              </a:rPr>
              <a:t>проекта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87624" y="6006851"/>
            <a:ext cx="76067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Уменьшение процесса подготовки к самостоятельной деятельности детей через насыщение среды группы элементами «бережливого пространства».</a:t>
            </a:r>
          </a:p>
          <a:p>
            <a:pPr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визуализации безопасного пространства в ходе самостоятельной деятельности детей.</a:t>
            </a:r>
          </a:p>
          <a:p>
            <a:pPr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Повышение ценности результата.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 dirty="0"/>
          </a:p>
        </p:txBody>
      </p:sp>
      <p:pic>
        <p:nvPicPr>
          <p:cNvPr id="20" name="Рисунок 19" descr="a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1124744"/>
            <a:ext cx="180020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18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88" y="1055688"/>
            <a:ext cx="8686800" cy="33655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400" dirty="0" smtClean="0"/>
              <a:t>		Карта целевого состояния			    </a:t>
            </a:r>
            <a:r>
              <a:rPr lang="ru-RU" sz="1400" dirty="0" smtClean="0"/>
              <a:t>03.07.2020г.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3300" y="6527800"/>
            <a:ext cx="347663" cy="285750"/>
          </a:xfrm>
        </p:spPr>
        <p:txBody>
          <a:bodyPr/>
          <a:lstStyle/>
          <a:p>
            <a:pPr algn="ctr">
              <a:defRPr/>
            </a:pPr>
            <a:fld id="{B47CC389-FC32-4AA7-8E9A-6F6DE73B0757}" type="slidenum">
              <a:rPr lang="ru-RU" b="1" smtClean="0">
                <a:solidFill>
                  <a:srgbClr val="474B78">
                    <a:lumMod val="50000"/>
                  </a:srgbClr>
                </a:solidFill>
              </a:rPr>
              <a:pPr algn="ctr">
                <a:defRPr/>
              </a:pPr>
              <a:t>10</a:t>
            </a:fld>
            <a:endParaRPr lang="ru-RU" b="1" dirty="0">
              <a:solidFill>
                <a:srgbClr val="474B78">
                  <a:lumMod val="50000"/>
                </a:srgb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88913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3000" dirty="0" smtClean="0">
                <a:solidFill>
                  <a:srgbClr val="464646"/>
                </a:solidFill>
              </a:rPr>
              <a:t>Введение в предметную область</a:t>
            </a:r>
            <a:br>
              <a:rPr lang="ru-RU" sz="3000" dirty="0" smtClean="0">
                <a:solidFill>
                  <a:srgbClr val="464646"/>
                </a:solidFill>
              </a:rPr>
            </a:br>
            <a:r>
              <a:rPr lang="ru-RU" sz="3000" dirty="0" smtClean="0">
                <a:solidFill>
                  <a:srgbClr val="464646"/>
                </a:solidFill>
              </a:rPr>
              <a:t>(описание ситуации «как БУДЕТ»)</a:t>
            </a:r>
            <a:endParaRPr lang="ru-RU" sz="3000" dirty="0">
              <a:solidFill>
                <a:srgbClr val="464646"/>
              </a:solidFill>
            </a:endParaRPr>
          </a:p>
        </p:txBody>
      </p:sp>
      <p:sp>
        <p:nvSpPr>
          <p:cNvPr id="78" name="Штриховая стрелка вправо 77"/>
          <p:cNvSpPr/>
          <p:nvPr/>
        </p:nvSpPr>
        <p:spPr>
          <a:xfrm>
            <a:off x="7085210" y="3444349"/>
            <a:ext cx="495300" cy="287337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5" name="Штриховая стрелка вправо 84"/>
          <p:cNvSpPr/>
          <p:nvPr/>
        </p:nvSpPr>
        <p:spPr>
          <a:xfrm>
            <a:off x="2223772" y="3444097"/>
            <a:ext cx="547976" cy="287337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0" name="Штриховая стрелка вправо 89"/>
          <p:cNvSpPr/>
          <p:nvPr/>
        </p:nvSpPr>
        <p:spPr>
          <a:xfrm>
            <a:off x="4605390" y="3444096"/>
            <a:ext cx="496431" cy="287337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99" name="Таблица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5010045"/>
              </p:ext>
            </p:extLst>
          </p:nvPr>
        </p:nvGraphicFramePr>
        <p:xfrm>
          <a:off x="426958" y="2692447"/>
          <a:ext cx="1719337" cy="2219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877"/>
                <a:gridCol w="452460"/>
              </a:tblGrid>
              <a:tr h="43204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Воспитатель</a:t>
                      </a:r>
                      <a:endParaRPr lang="ru-RU" sz="1400" dirty="0"/>
                    </a:p>
                  </a:txBody>
                  <a:tcPr marL="91474" marR="91474" marT="45719" marB="4571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564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Объявляет</a:t>
                      </a:r>
                      <a:r>
                        <a:rPr lang="ru-RU" sz="1400" baseline="0" dirty="0" smtClean="0"/>
                        <a:t> тему недели</a:t>
                      </a:r>
                      <a:endParaRPr lang="ru-RU" sz="1400" dirty="0"/>
                    </a:p>
                  </a:txBody>
                  <a:tcPr marL="91474" marR="91474" marT="45719" marB="4571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638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3-5 мин.</a:t>
                      </a:r>
                    </a:p>
                  </a:txBody>
                  <a:tcPr marL="91474" marR="91474" marT="45719" marB="457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91474" marR="91474" marT="45719" marB="45719" anchor="b"/>
                </a:tc>
              </a:tr>
            </a:tbl>
          </a:graphicData>
        </a:graphic>
      </p:graphicFrame>
      <p:graphicFrame>
        <p:nvGraphicFramePr>
          <p:cNvPr id="100" name="Таблица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039318"/>
              </p:ext>
            </p:extLst>
          </p:nvPr>
        </p:nvGraphicFramePr>
        <p:xfrm>
          <a:off x="2807398" y="2776486"/>
          <a:ext cx="1727696" cy="2180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037"/>
                <a:gridCol w="454659"/>
              </a:tblGrid>
              <a:tr h="43640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Воспитатель, дети</a:t>
                      </a:r>
                      <a:endParaRPr lang="ru-RU" sz="1400" dirty="0"/>
                    </a:p>
                  </a:txBody>
                  <a:tcPr marL="91404" marR="91404" marT="45282" marB="4528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024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Определяют </a:t>
                      </a:r>
                      <a:r>
                        <a:rPr lang="ru-RU" sz="1400" dirty="0" smtClean="0"/>
                        <a:t>центр активности, требующий</a:t>
                      </a:r>
                      <a:r>
                        <a:rPr lang="ru-RU" sz="1400" baseline="0" dirty="0" smtClean="0"/>
                        <a:t> подготовки в соответствии с темой недели</a:t>
                      </a:r>
                      <a:endParaRPr lang="ru-RU" sz="1400" dirty="0" smtClean="0"/>
                    </a:p>
                  </a:txBody>
                  <a:tcPr marL="91404" marR="91404" marT="45282" marB="4528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69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</a:rPr>
                        <a:t>10 – 15</a:t>
                      </a:r>
                      <a:r>
                        <a:rPr lang="ru-RU" sz="140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7030A0"/>
                          </a:solidFill>
                        </a:rPr>
                        <a:t>мин</a:t>
                      </a:r>
                      <a:r>
                        <a:rPr lang="ru-RU" sz="1400" dirty="0" smtClean="0">
                          <a:solidFill>
                            <a:srgbClr val="7030A0"/>
                          </a:solidFill>
                        </a:rPr>
                        <a:t>.</a:t>
                      </a:r>
                    </a:p>
                  </a:txBody>
                  <a:tcPr marL="91404" marR="91404" marT="45282" marB="452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marL="91404" marR="91404" marT="45282" marB="45282" anchor="b"/>
                </a:tc>
              </a:tr>
            </a:tbl>
          </a:graphicData>
        </a:graphic>
      </p:graphicFrame>
      <p:graphicFrame>
        <p:nvGraphicFramePr>
          <p:cNvPr id="101" name="Таблица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1325853"/>
              </p:ext>
            </p:extLst>
          </p:nvPr>
        </p:nvGraphicFramePr>
        <p:xfrm>
          <a:off x="5111826" y="2776486"/>
          <a:ext cx="1750509" cy="216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847"/>
                <a:gridCol w="460662"/>
              </a:tblGrid>
              <a:tr h="43649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Воспитатель, дети</a:t>
                      </a:r>
                      <a:endParaRPr lang="ru-RU" sz="1400" dirty="0"/>
                    </a:p>
                  </a:txBody>
                  <a:tcPr marL="91516" marR="91516" marT="37318" marB="3731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01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Рационально </a:t>
                      </a:r>
                      <a:r>
                        <a:rPr lang="ru-RU" sz="1400" dirty="0" smtClean="0"/>
                        <a:t>размещают </a:t>
                      </a:r>
                      <a:r>
                        <a:rPr lang="ru-RU" sz="1400" dirty="0" smtClean="0"/>
                        <a:t>игровой материал</a:t>
                      </a:r>
                    </a:p>
                  </a:txBody>
                  <a:tcPr marL="91516" marR="91516" marT="37318" marB="3731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0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</a:rPr>
                        <a:t>15- 21 мин.</a:t>
                      </a:r>
                    </a:p>
                  </a:txBody>
                  <a:tcPr marL="91516" marR="91516" marT="37318" marB="373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marL="91516" marR="91516" marT="37318" marB="37318" anchor="b"/>
                </a:tc>
              </a:tr>
            </a:tbl>
          </a:graphicData>
        </a:graphic>
      </p:graphicFrame>
      <p:sp>
        <p:nvSpPr>
          <p:cNvPr id="19" name="Скругленная прямоугольная выноска 18"/>
          <p:cNvSpPr/>
          <p:nvPr/>
        </p:nvSpPr>
        <p:spPr>
          <a:xfrm>
            <a:off x="2414666" y="1484784"/>
            <a:ext cx="1646101" cy="1151173"/>
          </a:xfrm>
          <a:prstGeom prst="wedgeRoundRect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Проектирование насыщения среды группы элементами «бережливого пространства»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FFFF00"/>
                </a:solidFill>
              </a:rPr>
              <a:t>Экономия</a:t>
            </a:r>
            <a:r>
              <a:rPr lang="ru-RU" sz="1000" dirty="0">
                <a:solidFill>
                  <a:srgbClr val="FFFF00"/>
                </a:solidFill>
              </a:rPr>
              <a:t>: </a:t>
            </a:r>
            <a:r>
              <a:rPr lang="ru-RU" sz="1000" dirty="0" smtClean="0">
                <a:solidFill>
                  <a:srgbClr val="FFFF00"/>
                </a:solidFill>
              </a:rPr>
              <a:t>4-5 </a:t>
            </a:r>
            <a:r>
              <a:rPr lang="ru-RU" sz="1000" dirty="0">
                <a:solidFill>
                  <a:srgbClr val="FFFF00"/>
                </a:solidFill>
              </a:rPr>
              <a:t>мин.</a:t>
            </a: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6238028" y="1484784"/>
            <a:ext cx="1314373" cy="1019978"/>
          </a:xfrm>
          <a:prstGeom prst="wedgeRoundRect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prstClr val="white"/>
                </a:solidFill>
              </a:rPr>
              <a:t>Визуальная разметка игрового пространства</a:t>
            </a:r>
            <a:endParaRPr lang="ru-RU" sz="1000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srgbClr val="FFFF00"/>
                </a:solidFill>
              </a:rPr>
              <a:t>Экономия: </a:t>
            </a:r>
            <a:r>
              <a:rPr lang="ru-RU" sz="1000" dirty="0" smtClean="0">
                <a:solidFill>
                  <a:srgbClr val="FFFF00"/>
                </a:solidFill>
              </a:rPr>
              <a:t>15-25   </a:t>
            </a:r>
            <a:r>
              <a:rPr lang="ru-RU" sz="1000" dirty="0">
                <a:solidFill>
                  <a:srgbClr val="FFFF00"/>
                </a:solidFill>
              </a:rPr>
              <a:t>мин.</a:t>
            </a: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7085210" y="2276872"/>
            <a:ext cx="1385632" cy="883741"/>
          </a:xfrm>
          <a:prstGeom prst="wedgeRoundRect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prstClr val="white"/>
                </a:solidFill>
              </a:rPr>
              <a:t>Разработка и внедрение картотеки</a:t>
            </a:r>
            <a:endParaRPr lang="ru-RU" sz="1000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srgbClr val="FFFF00"/>
                </a:solidFill>
              </a:rPr>
              <a:t>Экономия: </a:t>
            </a:r>
            <a:r>
              <a:rPr lang="ru-RU" sz="1000" dirty="0" smtClean="0">
                <a:solidFill>
                  <a:srgbClr val="FFFF00"/>
                </a:solidFill>
              </a:rPr>
              <a:t>15-25 </a:t>
            </a:r>
            <a:r>
              <a:rPr lang="ru-RU" sz="1000" dirty="0">
                <a:solidFill>
                  <a:srgbClr val="FFFF00"/>
                </a:solidFill>
              </a:rPr>
              <a:t>мин.</a:t>
            </a: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4228889" y="1484784"/>
            <a:ext cx="1927287" cy="1160262"/>
          </a:xfrm>
          <a:prstGeom prst="wedgeRoundRect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white"/>
                </a:solidFill>
              </a:rPr>
              <a:t>Разработка </a:t>
            </a:r>
            <a:r>
              <a:rPr lang="ru-RU" sz="1000" dirty="0" smtClean="0">
                <a:solidFill>
                  <a:prstClr val="white"/>
                </a:solidFill>
              </a:rPr>
              <a:t>плана подготовки материалов для насыщения среды группы в соответствии с темой недели, размещение алгоритмов деятельности в центрах активности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srgbClr val="FFFF00"/>
                </a:solidFill>
              </a:rPr>
              <a:t>Экономия: 15-25   мин.</a:t>
            </a:r>
          </a:p>
        </p:txBody>
      </p:sp>
    </p:spTree>
    <p:extLst>
      <p:ext uri="{BB962C8B-B14F-4D97-AF65-F5344CB8AC3E}">
        <p14:creationId xmlns:p14="http://schemas.microsoft.com/office/powerpoint/2010/main" xmlns="" val="4120962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88" y="1055688"/>
            <a:ext cx="8686800" cy="33655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400" dirty="0" smtClean="0"/>
              <a:t>		Карта целевого состояния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3300" y="6527800"/>
            <a:ext cx="347663" cy="285750"/>
          </a:xfrm>
        </p:spPr>
        <p:txBody>
          <a:bodyPr/>
          <a:lstStyle/>
          <a:p>
            <a:pPr algn="ctr">
              <a:defRPr/>
            </a:pPr>
            <a:fld id="{B47CC389-FC32-4AA7-8E9A-6F6DE73B0757}" type="slidenum">
              <a:rPr lang="ru-RU" b="1" smtClean="0">
                <a:solidFill>
                  <a:srgbClr val="474B78">
                    <a:lumMod val="50000"/>
                  </a:srgbClr>
                </a:solidFill>
              </a:rPr>
              <a:pPr algn="ctr">
                <a:defRPr/>
              </a:pPr>
              <a:t>11</a:t>
            </a:fld>
            <a:endParaRPr lang="ru-RU" b="1" dirty="0">
              <a:solidFill>
                <a:srgbClr val="474B78">
                  <a:lumMod val="50000"/>
                </a:srgb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88913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3000" dirty="0" smtClean="0">
                <a:solidFill>
                  <a:srgbClr val="464646"/>
                </a:solidFill>
              </a:rPr>
              <a:t>Введение в предметную область</a:t>
            </a:r>
            <a:br>
              <a:rPr lang="ru-RU" sz="3000" dirty="0" smtClean="0">
                <a:solidFill>
                  <a:srgbClr val="464646"/>
                </a:solidFill>
              </a:rPr>
            </a:br>
            <a:r>
              <a:rPr lang="ru-RU" sz="3000" dirty="0" smtClean="0">
                <a:solidFill>
                  <a:srgbClr val="464646"/>
                </a:solidFill>
              </a:rPr>
              <a:t>(описание ситуации «как БУДЕТ»)</a:t>
            </a:r>
            <a:endParaRPr lang="ru-RU" sz="3000" dirty="0">
              <a:solidFill>
                <a:srgbClr val="464646"/>
              </a:solidFill>
            </a:endParaRPr>
          </a:p>
        </p:txBody>
      </p:sp>
      <p:sp>
        <p:nvSpPr>
          <p:cNvPr id="85" name="Штриховая стрелка вправо 84"/>
          <p:cNvSpPr/>
          <p:nvPr/>
        </p:nvSpPr>
        <p:spPr>
          <a:xfrm>
            <a:off x="2223772" y="3444097"/>
            <a:ext cx="547976" cy="287337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0" name="Штриховая стрелка вправо 89"/>
          <p:cNvSpPr/>
          <p:nvPr/>
        </p:nvSpPr>
        <p:spPr>
          <a:xfrm>
            <a:off x="4605390" y="3444096"/>
            <a:ext cx="496431" cy="287337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99" name="Таблица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3406346"/>
              </p:ext>
            </p:extLst>
          </p:nvPr>
        </p:nvGraphicFramePr>
        <p:xfrm>
          <a:off x="426958" y="2692447"/>
          <a:ext cx="1719337" cy="2219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877"/>
                <a:gridCol w="452460"/>
              </a:tblGrid>
              <a:tr h="43204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Воспитатель</a:t>
                      </a:r>
                      <a:endParaRPr lang="ru-RU" sz="1400" dirty="0"/>
                    </a:p>
                  </a:txBody>
                  <a:tcPr marL="91474" marR="91474" marT="45719" marB="4571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564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Оснащает  малопривлекательные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smtClean="0"/>
                        <a:t>центры активности недостающими материалами</a:t>
                      </a:r>
                      <a:endParaRPr lang="ru-RU" sz="1400" dirty="0"/>
                    </a:p>
                  </a:txBody>
                  <a:tcPr marL="91474" marR="91474" marT="45719" marB="4571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638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53 </a:t>
                      </a:r>
                      <a:r>
                        <a:rPr lang="ru-RU" sz="1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- 65 мин.</a:t>
                      </a:r>
                    </a:p>
                  </a:txBody>
                  <a:tcPr marL="91474" marR="91474" marT="45719" marB="457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marL="91474" marR="91474" marT="45719" marB="45719" anchor="b"/>
                </a:tc>
              </a:tr>
            </a:tbl>
          </a:graphicData>
        </a:graphic>
      </p:graphicFrame>
      <p:graphicFrame>
        <p:nvGraphicFramePr>
          <p:cNvPr id="100" name="Таблица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4091061"/>
              </p:ext>
            </p:extLst>
          </p:nvPr>
        </p:nvGraphicFramePr>
        <p:xfrm>
          <a:off x="2807398" y="2776486"/>
          <a:ext cx="1727696" cy="2180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037"/>
                <a:gridCol w="454659"/>
              </a:tblGrid>
              <a:tr h="43640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Воспитатель</a:t>
                      </a:r>
                      <a:endParaRPr lang="ru-RU" sz="1400" dirty="0"/>
                    </a:p>
                  </a:txBody>
                  <a:tcPr marL="91404" marR="91404" marT="45282" marB="4528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024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Организует самостоятельную деятельность детей</a:t>
                      </a:r>
                    </a:p>
                  </a:txBody>
                  <a:tcPr marL="91404" marR="91404" marT="45282" marB="4528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69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</a:rPr>
                        <a:t>15 - 20 мин.</a:t>
                      </a:r>
                    </a:p>
                  </a:txBody>
                  <a:tcPr marL="91404" marR="91404" marT="45282" marB="452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marL="91404" marR="91404" marT="45282" marB="45282" anchor="b"/>
                </a:tc>
              </a:tr>
            </a:tbl>
          </a:graphicData>
        </a:graphic>
      </p:graphicFrame>
      <p:graphicFrame>
        <p:nvGraphicFramePr>
          <p:cNvPr id="101" name="Таблица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8646026"/>
              </p:ext>
            </p:extLst>
          </p:nvPr>
        </p:nvGraphicFramePr>
        <p:xfrm>
          <a:off x="5111826" y="2776486"/>
          <a:ext cx="1750509" cy="2092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847"/>
                <a:gridCol w="460662"/>
              </a:tblGrid>
              <a:tr h="43649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Воспитатель</a:t>
                      </a:r>
                      <a:endParaRPr lang="ru-RU" sz="1400" dirty="0"/>
                    </a:p>
                  </a:txBody>
                  <a:tcPr marL="91516" marR="91516" marT="37318" marB="3731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815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Анализирует выбор детей центров активности</a:t>
                      </a:r>
                    </a:p>
                  </a:txBody>
                  <a:tcPr marL="91516" marR="91516" marT="37318" marB="3731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3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</a:rPr>
                        <a:t>5 - 10 мин.</a:t>
                      </a:r>
                    </a:p>
                  </a:txBody>
                  <a:tcPr marL="91516" marR="91516" marT="37318" marB="373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marL="91516" marR="91516" marT="37318" marB="37318" anchor="b"/>
                </a:tc>
              </a:tr>
            </a:tbl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5629328" y="5238245"/>
            <a:ext cx="2911764" cy="691831"/>
          </a:xfrm>
          <a:prstGeom prst="roundRect">
            <a:avLst/>
          </a:prstGeom>
          <a:gradFill>
            <a:gsLst>
              <a:gs pos="0">
                <a:schemeClr val="accent1">
                  <a:tint val="30000"/>
                  <a:satMod val="250000"/>
                </a:schemeClr>
              </a:gs>
              <a:gs pos="72000">
                <a:schemeClr val="accent1">
                  <a:tint val="75000"/>
                  <a:satMod val="210000"/>
                </a:schemeClr>
              </a:gs>
              <a:gs pos="100000">
                <a:schemeClr val="accent1">
                  <a:tint val="85000"/>
                  <a:satMod val="21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45716" y="5283745"/>
            <a:ext cx="29114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Franklin Gothic Medium"/>
                <a:cs typeface="Arial" charset="0"/>
              </a:rPr>
              <a:t>Экономия: </a:t>
            </a:r>
            <a:r>
              <a:rPr lang="ru-RU" dirty="0" smtClean="0">
                <a:solidFill>
                  <a:prstClr val="black"/>
                </a:solidFill>
                <a:latin typeface="Franklin Gothic Medium"/>
                <a:cs typeface="Arial" charset="0"/>
              </a:rPr>
              <a:t>82 </a:t>
            </a:r>
            <a:r>
              <a:rPr lang="ru-RU" dirty="0">
                <a:solidFill>
                  <a:prstClr val="black"/>
                </a:solidFill>
                <a:latin typeface="Franklin Gothic Medium"/>
                <a:cs typeface="Arial" charset="0"/>
              </a:rPr>
              <a:t>- </a:t>
            </a:r>
            <a:r>
              <a:rPr lang="ru-RU" dirty="0" smtClean="0">
                <a:solidFill>
                  <a:prstClr val="black"/>
                </a:solidFill>
                <a:latin typeface="Franklin Gothic Medium"/>
                <a:cs typeface="Arial" charset="0"/>
              </a:rPr>
              <a:t>110 </a:t>
            </a:r>
            <a:r>
              <a:rPr lang="ru-RU" dirty="0">
                <a:solidFill>
                  <a:prstClr val="black"/>
                </a:solidFill>
                <a:latin typeface="Franklin Gothic Medium"/>
                <a:cs typeface="Arial" charset="0"/>
              </a:rPr>
              <a:t>мин</a:t>
            </a:r>
            <a:r>
              <a:rPr lang="ru-RU" dirty="0" smtClean="0">
                <a:solidFill>
                  <a:prstClr val="black"/>
                </a:solidFill>
                <a:latin typeface="Franklin Gothic Medium"/>
                <a:cs typeface="Arial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Franklin Gothic Medium"/>
                <a:cs typeface="Arial" charset="0"/>
              </a:rPr>
              <a:t>ВПП 101 </a:t>
            </a:r>
            <a:r>
              <a:rPr lang="ru-RU" dirty="0">
                <a:solidFill>
                  <a:prstClr val="black"/>
                </a:solidFill>
                <a:latin typeface="Franklin Gothic Medium"/>
                <a:cs typeface="Arial" charset="0"/>
              </a:rPr>
              <a:t>– </a:t>
            </a:r>
            <a:r>
              <a:rPr lang="ru-RU" dirty="0" smtClean="0">
                <a:solidFill>
                  <a:prstClr val="black"/>
                </a:solidFill>
                <a:latin typeface="Franklin Gothic Medium"/>
                <a:cs typeface="Arial" charset="0"/>
              </a:rPr>
              <a:t>136 мин.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148830" y="1412776"/>
            <a:ext cx="2190922" cy="936105"/>
          </a:xfrm>
          <a:prstGeom prst="wedgeRoundRect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solidFill>
                  <a:prstClr val="white"/>
                </a:solidFill>
              </a:rPr>
              <a:t>Использование приемов игровой мотивации в центрах активности с учетом темы недели</a:t>
            </a:r>
            <a:endParaRPr lang="ru-RU" sz="1200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00"/>
                </a:solidFill>
              </a:rPr>
              <a:t>Экономия: </a:t>
            </a:r>
            <a:r>
              <a:rPr lang="ru-RU" sz="1200" dirty="0" smtClean="0">
                <a:solidFill>
                  <a:srgbClr val="FFFF00"/>
                </a:solidFill>
              </a:rPr>
              <a:t>47-55 </a:t>
            </a:r>
            <a:r>
              <a:rPr lang="ru-RU" sz="1200" dirty="0">
                <a:solidFill>
                  <a:srgbClr val="FFFF00"/>
                </a:solidFill>
              </a:rPr>
              <a:t>мин.</a:t>
            </a:r>
          </a:p>
        </p:txBody>
      </p:sp>
    </p:spTree>
    <p:extLst>
      <p:ext uri="{BB962C8B-B14F-4D97-AF65-F5344CB8AC3E}">
        <p14:creationId xmlns:p14="http://schemas.microsoft.com/office/powerpoint/2010/main" xmlns="" val="1655766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194" name="think-cell Slide" r:id="rId4" imgW="360" imgH="360" progId="">
              <p:embed/>
            </p:oleObj>
          </a:graphicData>
        </a:graphic>
      </p:graphicFrame>
      <p:sp>
        <p:nvSpPr>
          <p:cNvPr id="71705" name="Заголовок 1"/>
          <p:cNvSpPr>
            <a:spLocks noGrp="1"/>
          </p:cNvSpPr>
          <p:nvPr>
            <p:ph type="title"/>
          </p:nvPr>
        </p:nvSpPr>
        <p:spPr>
          <a:xfrm>
            <a:off x="244475" y="757014"/>
            <a:ext cx="8648700" cy="43973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92026" y="1272123"/>
            <a:ext cx="8636000" cy="51259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TextBox 14">
            <a:extLst>
              <a:ext uri="{FF2B5EF4-FFF2-40B4-BE49-F238E27FC236}"/>
            </a:extLst>
          </p:cNvPr>
          <p:cNvSpPr txBox="1"/>
          <p:nvPr/>
        </p:nvSpPr>
        <p:spPr>
          <a:xfrm>
            <a:off x="292026" y="1357402"/>
            <a:ext cx="1635125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+mn-lt"/>
              </a:rPr>
              <a:t>Факторы успеха</a:t>
            </a:r>
          </a:p>
        </p:txBody>
      </p:sp>
      <p:sp>
        <p:nvSpPr>
          <p:cNvPr id="21" name="TextBox 20">
            <a:extLst>
              <a:ext uri="{FF2B5EF4-FFF2-40B4-BE49-F238E27FC236}"/>
            </a:extLst>
          </p:cNvPr>
          <p:cNvSpPr txBox="1"/>
          <p:nvPr/>
        </p:nvSpPr>
        <p:spPr>
          <a:xfrm>
            <a:off x="493638" y="3720395"/>
            <a:ext cx="2098675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+mn-lt"/>
              </a:rPr>
              <a:t>Устранили потери времени </a:t>
            </a:r>
            <a:r>
              <a:rPr lang="ru-RU" sz="1200" b="1" dirty="0" smtClean="0">
                <a:latin typeface="+mn-lt"/>
              </a:rPr>
              <a:t> длительного процесса в подготовке к самостоятельной деятельности детей элементами «бережливого пространства»</a:t>
            </a:r>
          </a:p>
        </p:txBody>
      </p:sp>
      <p:sp>
        <p:nvSpPr>
          <p:cNvPr id="23" name="TextBox 22">
            <a:extLst>
              <a:ext uri="{FF2B5EF4-FFF2-40B4-BE49-F238E27FC236}"/>
            </a:extLst>
          </p:cNvPr>
          <p:cNvSpPr txBox="1"/>
          <p:nvPr/>
        </p:nvSpPr>
        <p:spPr>
          <a:xfrm>
            <a:off x="3141588" y="3720395"/>
            <a:ext cx="28424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/>
              <a:t>Внедрили и доработали </a:t>
            </a:r>
            <a:r>
              <a:rPr lang="ru-RU" sz="1200" b="1" dirty="0" smtClean="0">
                <a:latin typeface="+mn-lt"/>
              </a:rPr>
              <a:t>алгоритмы деятельности и маркировку в центрах активности.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+mn-lt"/>
              </a:rPr>
              <a:t> Разработали и внедрили картотеку «Насыщение развивающей предметно-пространственной среды группы».</a:t>
            </a:r>
            <a:endParaRPr lang="ru-RU" sz="1200" b="1" dirty="0">
              <a:latin typeface="+mn-lt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solidFill>
                <a:schemeClr val="accent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/>
            </a:extLst>
          </p:cNvPr>
          <p:cNvSpPr txBox="1"/>
          <p:nvPr/>
        </p:nvSpPr>
        <p:spPr>
          <a:xfrm>
            <a:off x="6346751" y="3720395"/>
            <a:ext cx="25257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/>
              <a:t>Создали визуализацию группы элементами «бережливого пространства».</a:t>
            </a:r>
            <a:endParaRPr lang="ru-RU" sz="1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12</a:t>
            </a:fld>
            <a:endParaRPr lang="ru-RU" sz="1400" dirty="0"/>
          </a:p>
        </p:txBody>
      </p:sp>
      <p:sp>
        <p:nvSpPr>
          <p:cNvPr id="3" name="Плюс 2"/>
          <p:cNvSpPr/>
          <p:nvPr/>
        </p:nvSpPr>
        <p:spPr>
          <a:xfrm>
            <a:off x="2771800" y="2157603"/>
            <a:ext cx="435372" cy="432048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люс 19"/>
          <p:cNvSpPr/>
          <p:nvPr/>
        </p:nvSpPr>
        <p:spPr>
          <a:xfrm>
            <a:off x="5766321" y="2157603"/>
            <a:ext cx="435372" cy="432048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IMG_20201023_1359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700808"/>
            <a:ext cx="1944216" cy="1800200"/>
          </a:xfrm>
          <a:prstGeom prst="rect">
            <a:avLst/>
          </a:prstGeom>
        </p:spPr>
      </p:pic>
      <p:pic>
        <p:nvPicPr>
          <p:cNvPr id="6195" name="Picture 51" descr="C:\Users\1\Downloads\IMG_20201023_1355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1700808"/>
            <a:ext cx="1944216" cy="1872208"/>
          </a:xfrm>
          <a:prstGeom prst="rect">
            <a:avLst/>
          </a:prstGeom>
          <a:noFill/>
        </p:spPr>
      </p:pic>
      <p:pic>
        <p:nvPicPr>
          <p:cNvPr id="6196" name="Picture 52" descr="C:\Users\1\Downloads\Attachments_z0lotareva.ina@yandex.ru_2020-10-23_14-56-12\IMG_20201023_1402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1700808"/>
            <a:ext cx="2232248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3247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8" name="Object 24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222" name="think-cell Slide" r:id="rId3" imgW="360" imgH="360" progId="">
              <p:embed/>
            </p:oleObj>
          </a:graphicData>
        </a:graphic>
      </p:graphicFrame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244475" y="3971975"/>
            <a:ext cx="8636000" cy="23902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730" name="Заголовок 1"/>
          <p:cNvSpPr>
            <a:spLocks noGrp="1"/>
          </p:cNvSpPr>
          <p:nvPr>
            <p:ph type="title"/>
          </p:nvPr>
        </p:nvSpPr>
        <p:spPr>
          <a:xfrm>
            <a:off x="244475" y="620688"/>
            <a:ext cx="8648700" cy="43973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96863" y="1251826"/>
            <a:ext cx="8636000" cy="2449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296863" y="1249047"/>
            <a:ext cx="2022475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+mn-lt"/>
              </a:rPr>
              <a:t>Результаты проекта </a:t>
            </a:r>
          </a:p>
        </p:txBody>
      </p:sp>
      <p:sp>
        <p:nvSpPr>
          <p:cNvPr id="72738" name="TextBox 16"/>
          <p:cNvSpPr txBox="1">
            <a:spLocks noChangeArrowheads="1"/>
          </p:cNvSpPr>
          <p:nvPr/>
        </p:nvSpPr>
        <p:spPr bwMode="auto">
          <a:xfrm>
            <a:off x="4355976" y="1677748"/>
            <a:ext cx="16423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Устранены временные потери  насыщением среды группы элементами «бережливого пространства» путем мотивации самостоятельной деятельности воспитанников.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72740" name="TextBox 18"/>
          <p:cNvSpPr txBox="1">
            <a:spLocks noChangeArrowheads="1"/>
          </p:cNvSpPr>
          <p:nvPr/>
        </p:nvSpPr>
        <p:spPr bwMode="auto">
          <a:xfrm>
            <a:off x="2702719" y="1539636"/>
            <a:ext cx="1039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72741" name="TextBox 19"/>
          <p:cNvSpPr txBox="1">
            <a:spLocks noChangeArrowheads="1"/>
          </p:cNvSpPr>
          <p:nvPr/>
        </p:nvSpPr>
        <p:spPr bwMode="auto">
          <a:xfrm>
            <a:off x="4355976" y="1418034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92D050"/>
                </a:solidFill>
              </a:rPr>
              <a:t>СТАЛО</a:t>
            </a:r>
          </a:p>
        </p:txBody>
      </p:sp>
      <p:sp>
        <p:nvSpPr>
          <p:cNvPr id="72743" name="TextBox 24"/>
          <p:cNvSpPr txBox="1">
            <a:spLocks noChangeArrowheads="1"/>
          </p:cNvSpPr>
          <p:nvPr/>
        </p:nvSpPr>
        <p:spPr bwMode="auto">
          <a:xfrm>
            <a:off x="539552" y="4099063"/>
            <a:ext cx="10398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72748" name="TextBox 29"/>
          <p:cNvSpPr txBox="1">
            <a:spLocks noChangeArrowheads="1"/>
          </p:cNvSpPr>
          <p:nvPr/>
        </p:nvSpPr>
        <p:spPr bwMode="auto">
          <a:xfrm>
            <a:off x="4355976" y="4009616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92D050"/>
                </a:solidFill>
              </a:rPr>
              <a:t>СТАЛО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13</a:t>
            </a:fld>
            <a:endParaRPr lang="ru-RU" sz="1400"/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346362" y="4507016"/>
            <a:ext cx="18502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r>
              <a:rPr lang="ru-RU" sz="1200" dirty="0" smtClean="0"/>
              <a:t>Отсутствие алгоритмов деятельности.</a:t>
            </a:r>
            <a:endParaRPr lang="ru-RU" sz="1200" dirty="0"/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4562475" y="4272444"/>
            <a:ext cx="18962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Размещены алгоритмы деятельности в центрах активности.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9237" name="Picture 21" descr="https://im0-tub-ru.yandex.net/i?id=373ae64c9d7c1a5d6ec9746ffe34aef9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9375"/>
            <a:ext cx="1973851" cy="189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2542835" y="1816716"/>
            <a:ext cx="18502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r>
              <a:rPr lang="ru-RU" sz="1200" dirty="0" smtClean="0"/>
              <a:t>Временные потери в подготовке к самостоятельной деятельности детей.</a:t>
            </a:r>
            <a:endParaRPr lang="ru-RU" sz="1200" dirty="0"/>
          </a:p>
        </p:txBody>
      </p:sp>
      <p:pic>
        <p:nvPicPr>
          <p:cNvPr id="9239" name="Picture 23" descr="https://im0-tub-ru.yandex.net/i?id=8813a313505fd0ca9dcf963adbc9f0bf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3942" y="4237969"/>
            <a:ext cx="2205389" cy="165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223" name="Picture 55" descr="C:\Users\1\Downloads\Attachments_z0lotareva.ina@yandex.ru_2020-10-23_14-56-12\IMG_20201023_1419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077072"/>
            <a:ext cx="2448272" cy="2232248"/>
          </a:xfrm>
          <a:prstGeom prst="rect">
            <a:avLst/>
          </a:prstGeom>
          <a:noFill/>
        </p:spPr>
      </p:pic>
      <p:pic>
        <p:nvPicPr>
          <p:cNvPr id="7224" name="Picture 56" descr="C:\Users\1\Downloads\IMG_20201023_1516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1412776"/>
            <a:ext cx="2520280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635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8" name="Object 24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8245" name="think-cell Slide" r:id="rId3" imgW="360" imgH="360" progId="">
              <p:embed/>
            </p:oleObj>
          </a:graphicData>
        </a:graphic>
      </p:graphicFrame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224066" y="4875534"/>
            <a:ext cx="8636000" cy="175060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730" name="Заголовок 1"/>
          <p:cNvSpPr>
            <a:spLocks noGrp="1"/>
          </p:cNvSpPr>
          <p:nvPr>
            <p:ph type="title"/>
          </p:nvPr>
        </p:nvSpPr>
        <p:spPr>
          <a:xfrm>
            <a:off x="244475" y="620688"/>
            <a:ext cx="8648700" cy="43973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40796" y="1251826"/>
            <a:ext cx="8636000" cy="17451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A2BF"/>
              </a:buClr>
              <a:buSzPct val="70000"/>
            </a:pPr>
            <a:endParaRPr lang="ru-RU" altLang="ru-RU" sz="1000" b="1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296863" y="1249047"/>
            <a:ext cx="2022475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+mn-lt"/>
              </a:rPr>
              <a:t>Результаты проекта </a:t>
            </a:r>
          </a:p>
        </p:txBody>
      </p:sp>
      <p:sp>
        <p:nvSpPr>
          <p:cNvPr id="72738" name="TextBox 16"/>
          <p:cNvSpPr txBox="1">
            <a:spLocks noChangeArrowheads="1"/>
          </p:cNvSpPr>
          <p:nvPr/>
        </p:nvSpPr>
        <p:spPr bwMode="auto">
          <a:xfrm>
            <a:off x="4558796" y="1677748"/>
            <a:ext cx="15253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Сделана визуальная разметка игрового пространства группы.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72740" name="TextBox 18"/>
          <p:cNvSpPr txBox="1">
            <a:spLocks noChangeArrowheads="1"/>
          </p:cNvSpPr>
          <p:nvPr/>
        </p:nvSpPr>
        <p:spPr bwMode="auto">
          <a:xfrm>
            <a:off x="2702719" y="1539636"/>
            <a:ext cx="1039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72741" name="TextBox 19"/>
          <p:cNvSpPr txBox="1">
            <a:spLocks noChangeArrowheads="1"/>
          </p:cNvSpPr>
          <p:nvPr/>
        </p:nvSpPr>
        <p:spPr bwMode="auto">
          <a:xfrm>
            <a:off x="4355976" y="1418034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92D050"/>
                </a:solidFill>
              </a:rPr>
              <a:t>СТАЛО</a:t>
            </a:r>
          </a:p>
        </p:txBody>
      </p:sp>
      <p:sp>
        <p:nvSpPr>
          <p:cNvPr id="72743" name="TextBox 24"/>
          <p:cNvSpPr txBox="1">
            <a:spLocks noChangeArrowheads="1"/>
          </p:cNvSpPr>
          <p:nvPr/>
        </p:nvSpPr>
        <p:spPr bwMode="auto">
          <a:xfrm>
            <a:off x="572655" y="3324946"/>
            <a:ext cx="10398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72748" name="TextBox 29"/>
          <p:cNvSpPr txBox="1">
            <a:spLocks noChangeArrowheads="1"/>
          </p:cNvSpPr>
          <p:nvPr/>
        </p:nvSpPr>
        <p:spPr bwMode="auto">
          <a:xfrm>
            <a:off x="4514708" y="3148338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srgbClr val="92D050"/>
                </a:solidFill>
              </a:rPr>
              <a:t>СТАЛО</a:t>
            </a:r>
            <a:endParaRPr lang="ru-RU" sz="1200" b="1" dirty="0">
              <a:solidFill>
                <a:srgbClr val="92D05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14</a:t>
            </a:fld>
            <a:endParaRPr lang="ru-RU" sz="1400"/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382970" y="3707621"/>
            <a:ext cx="18502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r>
              <a:rPr lang="ru-RU" sz="1200" dirty="0" smtClean="0"/>
              <a:t>Нерациональное размещение игрового материала.</a:t>
            </a:r>
            <a:endParaRPr lang="ru-RU" sz="1200" dirty="0"/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4443184" y="3430818"/>
            <a:ext cx="157890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Разработана и внедрена картотека «Насыщение развивающей предметно-пространственной среды группы». 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2542835" y="1816716"/>
            <a:ext cx="18502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r>
              <a:rPr lang="ru-RU" sz="1200" dirty="0" smtClean="0"/>
              <a:t>Отсутствие маркировки в групповых центрах активности</a:t>
            </a:r>
            <a:endParaRPr lang="ru-RU" sz="1200" dirty="0"/>
          </a:p>
        </p:txBody>
      </p:sp>
      <p:pic>
        <p:nvPicPr>
          <p:cNvPr id="99332" name="Picture 4" descr="https://im0-tub-ru.yandex.net/i?id=26466810ba0cc8910e77eae9147df33a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196" y="1554852"/>
            <a:ext cx="1299499" cy="129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9335" name="Picture 7" descr="https://im0-tub-ru.yandex.net/i?id=f37910d7c9fc4a5c5b8391f88c34ac78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8006" y="4937950"/>
            <a:ext cx="1624526" cy="162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24"/>
          <p:cNvSpPr txBox="1">
            <a:spLocks noChangeArrowheads="1"/>
          </p:cNvSpPr>
          <p:nvPr/>
        </p:nvSpPr>
        <p:spPr bwMode="auto">
          <a:xfrm>
            <a:off x="490509" y="5033461"/>
            <a:ext cx="10398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33" name="TextBox 29"/>
          <p:cNvSpPr txBox="1">
            <a:spLocks noChangeArrowheads="1"/>
          </p:cNvSpPr>
          <p:nvPr/>
        </p:nvSpPr>
        <p:spPr bwMode="auto">
          <a:xfrm>
            <a:off x="4486575" y="4937950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srgbClr val="92D050"/>
                </a:solidFill>
              </a:rPr>
              <a:t>СТАЛО</a:t>
            </a:r>
            <a:endParaRPr lang="ru-RU" sz="1200" b="1" dirty="0">
              <a:solidFill>
                <a:srgbClr val="92D050"/>
              </a:solidFill>
            </a:endParaRPr>
          </a:p>
        </p:txBody>
      </p:sp>
      <p:sp>
        <p:nvSpPr>
          <p:cNvPr id="34" name="TextBox 17"/>
          <p:cNvSpPr txBox="1">
            <a:spLocks noChangeArrowheads="1"/>
          </p:cNvSpPr>
          <p:nvPr/>
        </p:nvSpPr>
        <p:spPr bwMode="auto">
          <a:xfrm>
            <a:off x="4245161" y="5141209"/>
            <a:ext cx="157890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Дополнены непопулярные центры активности разнообразными материалами для повышения привлекательности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35" name="TextBox 24"/>
          <p:cNvSpPr txBox="1">
            <a:spLocks noChangeArrowheads="1"/>
          </p:cNvSpPr>
          <p:nvPr/>
        </p:nvSpPr>
        <p:spPr bwMode="auto">
          <a:xfrm>
            <a:off x="407125" y="5427669"/>
            <a:ext cx="18502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r>
              <a:rPr lang="ru-RU" sz="1200" dirty="0" smtClean="0"/>
              <a:t>Наличие в группе непривлекательных центров</a:t>
            </a:r>
            <a:endParaRPr lang="ru-RU" sz="1200" dirty="0"/>
          </a:p>
        </p:txBody>
      </p:sp>
      <p:pic>
        <p:nvPicPr>
          <p:cNvPr id="36" name="Рисунок 35" descr="C:\Documents and Settings\Администратор\Рабочий стол\572339cs-96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635" y="3148338"/>
            <a:ext cx="1109980" cy="13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6" name="Picture 54" descr="C:\Users\1\Downloads\Attachments_z0lotareva.ina@yandex.ru_2020-10-23_14-56-12\IMG_20201023_1406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1340768"/>
            <a:ext cx="1656184" cy="1584176"/>
          </a:xfrm>
          <a:prstGeom prst="rect">
            <a:avLst/>
          </a:prstGeom>
          <a:noFill/>
        </p:spPr>
      </p:pic>
      <p:pic>
        <p:nvPicPr>
          <p:cNvPr id="8247" name="Picture 55" descr="C:\Users\1\Downloads\Attachments_z0lotareva.ina@yandex.ru_2020-10-23_14-56-12\IMG_20201023_1416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3212976"/>
            <a:ext cx="1656184" cy="1512168"/>
          </a:xfrm>
          <a:prstGeom prst="rect">
            <a:avLst/>
          </a:prstGeom>
          <a:noFill/>
        </p:spPr>
      </p:pic>
      <p:pic>
        <p:nvPicPr>
          <p:cNvPr id="8248" name="Picture 56" descr="C:\Users\1\Downloads\IMG_20201023_13295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5013176"/>
            <a:ext cx="1728192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233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>
            <a:off x="3556795" y="988576"/>
            <a:ext cx="936625" cy="936625"/>
          </a:xfrm>
          <a:prstGeom prst="flowChartConnector">
            <a:avLst/>
          </a:prstGeom>
          <a:solidFill>
            <a:srgbClr val="FF99FF"/>
          </a:solidFill>
          <a:ln w="127000" cmpd="tri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</a:t>
            </a:r>
          </a:p>
          <a:p>
            <a:pPr lvl="0"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ru-RU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05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2514270" y="1440508"/>
            <a:ext cx="1016216" cy="1638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38570" y="1029255"/>
            <a:ext cx="2384833" cy="1187996"/>
          </a:xfrm>
          <a:prstGeom prst="rect">
            <a:avLst/>
          </a:prstGeom>
          <a:solidFill>
            <a:srgbClr val="FF99FF"/>
          </a:solidFill>
          <a:ln>
            <a:solidFill>
              <a:srgbClr val="3D8EB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b="1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подготовки к </a:t>
            </a: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самостоятельной деятельности детей через насыщение среды группы элементами бережливого пространства (июнь </a:t>
            </a:r>
            <a:r>
              <a:rPr lang="ru-RU" sz="1200" b="1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2020г.)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64063" y="1522413"/>
            <a:ext cx="0" cy="518001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Блок-схема: узел 54"/>
          <p:cNvSpPr/>
          <p:nvPr/>
        </p:nvSpPr>
        <p:spPr>
          <a:xfrm>
            <a:off x="3709383" y="2470149"/>
            <a:ext cx="755650" cy="601663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93662" y="2470150"/>
            <a:ext cx="2462113" cy="499937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Объявление темы недели, мин.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V="1">
            <a:off x="2539502" y="2825998"/>
            <a:ext cx="1092581" cy="5556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85724" y="2348434"/>
            <a:ext cx="4373563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/>
          <p:cNvSpPr txBox="1">
            <a:spLocks/>
          </p:cNvSpPr>
          <p:nvPr/>
        </p:nvSpPr>
        <p:spPr>
          <a:xfrm>
            <a:off x="114300" y="-73496"/>
            <a:ext cx="9053513" cy="76619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(было и стало) 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времени: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3703637" y="3214083"/>
            <a:ext cx="755650" cy="577726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 t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9933" y="3140138"/>
            <a:ext cx="2429569" cy="683418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центра активности, требующего подготовки в соответствии с темой недели, мин.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Прямая соединительная линия 35"/>
          <p:cNvCxnSpPr>
            <a:stCxn id="35" idx="3"/>
          </p:cNvCxnSpPr>
          <p:nvPr/>
        </p:nvCxnSpPr>
        <p:spPr>
          <a:xfrm>
            <a:off x="2539502" y="3481847"/>
            <a:ext cx="1146133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Блок-схема: узел 45"/>
          <p:cNvSpPr/>
          <p:nvPr/>
        </p:nvSpPr>
        <p:spPr>
          <a:xfrm>
            <a:off x="8085137" y="1054100"/>
            <a:ext cx="936625" cy="936625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 w="127000" cmpd="tri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</a:t>
            </a:r>
            <a:r>
              <a:rPr lang="en-US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136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7011988" y="1461836"/>
            <a:ext cx="1030287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4607198" y="1031250"/>
            <a:ext cx="2389187" cy="11016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3D8EB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b="1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подготовки к самостоятельной деятельности детей через насыщение среды группы элементами бережливого пространства </a:t>
            </a: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(октябрь 2020г</a:t>
            </a:r>
            <a:r>
              <a:rPr lang="ru-RU" sz="1200" b="1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>
            <a:off x="4664075" y="2348434"/>
            <a:ext cx="4373563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Блок-схема: узел 49"/>
          <p:cNvSpPr/>
          <p:nvPr/>
        </p:nvSpPr>
        <p:spPr>
          <a:xfrm>
            <a:off x="8244408" y="2426369"/>
            <a:ext cx="797673" cy="601664"/>
          </a:xfrm>
          <a:prstGeom prst="flowChartConnector">
            <a:avLst/>
          </a:prstGeom>
          <a:solidFill>
            <a:srgbClr val="DBE6C4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634192" y="2426369"/>
            <a:ext cx="2458758" cy="344611"/>
          </a:xfrm>
          <a:prstGeom prst="rect">
            <a:avLst/>
          </a:prstGeom>
          <a:solidFill>
            <a:srgbClr val="DBE6C4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Объявление темы недели, мин.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7060322" y="2727865"/>
            <a:ext cx="1313506" cy="1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4670013" y="2955245"/>
            <a:ext cx="2422937" cy="783516"/>
          </a:xfrm>
          <a:prstGeom prst="rect">
            <a:avLst/>
          </a:prstGeom>
          <a:solidFill>
            <a:srgbClr val="DBE6C4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центра активности, требующего подготовки в соответствии с темой недели,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7112806" y="3457707"/>
            <a:ext cx="1286394" cy="495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/>
            </a:extLst>
          </p:cNvPr>
          <p:cNvSpPr/>
          <p:nvPr/>
        </p:nvSpPr>
        <p:spPr>
          <a:xfrm>
            <a:off x="85724" y="620688"/>
            <a:ext cx="9058275" cy="6236146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99488" y="6448251"/>
            <a:ext cx="437008" cy="365125"/>
          </a:xfrm>
        </p:spPr>
        <p:txBody>
          <a:bodyPr/>
          <a:lstStyle/>
          <a:p>
            <a:r>
              <a:rPr lang="ru-RU" sz="1400" dirty="0" smtClean="0"/>
              <a:t>17</a:t>
            </a:r>
            <a:endParaRPr lang="ru-RU" sz="1400" dirty="0"/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158750" y="633228"/>
            <a:ext cx="16769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БЫЛО: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52"/>
          <p:cNvSpPr txBox="1">
            <a:spLocks noChangeArrowheads="1"/>
          </p:cNvSpPr>
          <p:nvPr/>
        </p:nvSpPr>
        <p:spPr bwMode="auto">
          <a:xfrm>
            <a:off x="4703763" y="692696"/>
            <a:ext cx="14524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СТАЛО:</a:t>
            </a:r>
            <a:endParaRPr lang="ru-RU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0550" y="3932076"/>
            <a:ext cx="2402978" cy="601663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Рациональное размещение игрового материала, мин.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41"/>
          <p:cNvCxnSpPr>
            <a:stCxn id="41" idx="3"/>
            <a:endCxn id="61" idx="2"/>
          </p:cNvCxnSpPr>
          <p:nvPr/>
        </p:nvCxnSpPr>
        <p:spPr>
          <a:xfrm flipV="1">
            <a:off x="2493528" y="4222485"/>
            <a:ext cx="1255848" cy="10423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425370" y="4961567"/>
            <a:ext cx="1260265" cy="5445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Блок-схема: узел 59"/>
          <p:cNvSpPr/>
          <p:nvPr/>
        </p:nvSpPr>
        <p:spPr>
          <a:xfrm>
            <a:off x="3741019" y="4661629"/>
            <a:ext cx="755650" cy="610767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Блок-схема: узел 60"/>
          <p:cNvSpPr/>
          <p:nvPr/>
        </p:nvSpPr>
        <p:spPr>
          <a:xfrm>
            <a:off x="3749376" y="3921653"/>
            <a:ext cx="755650" cy="601663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 rot="10800000" flipV="1">
            <a:off x="85723" y="5556568"/>
            <a:ext cx="2407804" cy="464720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самостоятельной деятельности детей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2475383" y="5790028"/>
            <a:ext cx="1328738" cy="641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Блок-схема: узел 64"/>
          <p:cNvSpPr/>
          <p:nvPr/>
        </p:nvSpPr>
        <p:spPr>
          <a:xfrm>
            <a:off x="3711007" y="5407917"/>
            <a:ext cx="752401" cy="576064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 </a:t>
            </a:r>
            <a:r>
              <a:rPr lang="en-US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 rot="10800000" flipV="1">
            <a:off x="4670014" y="3851030"/>
            <a:ext cx="2422936" cy="586082"/>
          </a:xfrm>
          <a:prstGeom prst="rect">
            <a:avLst/>
          </a:prstGeom>
          <a:solidFill>
            <a:srgbClr val="DBE6C4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Рациональное размещение игрового материала,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 rot="10800000" flipV="1">
            <a:off x="4645982" y="4553152"/>
            <a:ext cx="2446967" cy="719243"/>
          </a:xfrm>
          <a:prstGeom prst="rect">
            <a:avLst/>
          </a:prstGeom>
          <a:solidFill>
            <a:srgbClr val="DBE6C4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Дооснащение малопривлекательных центров активности недостающими материалами,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 rot="10800000" flipV="1">
            <a:off x="4627133" y="5371914"/>
            <a:ext cx="2499153" cy="612067"/>
          </a:xfrm>
          <a:prstGeom prst="rect">
            <a:avLst/>
          </a:prstGeom>
          <a:solidFill>
            <a:srgbClr val="DBE6C4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самостоятельной деятельности детей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7092949" y="4112419"/>
            <a:ext cx="1319709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7126288" y="5028987"/>
            <a:ext cx="1262134" cy="7937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endCxn id="81" idx="2"/>
          </p:cNvCxnSpPr>
          <p:nvPr/>
        </p:nvCxnSpPr>
        <p:spPr>
          <a:xfrm>
            <a:off x="7141891" y="5644333"/>
            <a:ext cx="1150700" cy="7937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Блок-схема: узел 79"/>
          <p:cNvSpPr/>
          <p:nvPr/>
        </p:nvSpPr>
        <p:spPr>
          <a:xfrm>
            <a:off x="8244409" y="3885918"/>
            <a:ext cx="797674" cy="606660"/>
          </a:xfrm>
          <a:prstGeom prst="flowChartConnector">
            <a:avLst/>
          </a:prstGeom>
          <a:solidFill>
            <a:srgbClr val="DBE6C4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Блок-схема: узел 80"/>
          <p:cNvSpPr/>
          <p:nvPr/>
        </p:nvSpPr>
        <p:spPr>
          <a:xfrm>
            <a:off x="8292591" y="5347735"/>
            <a:ext cx="766659" cy="609069"/>
          </a:xfrm>
          <a:prstGeom prst="flowChartConnector">
            <a:avLst/>
          </a:prstGeom>
          <a:solidFill>
            <a:srgbClr val="DBE6C4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84" name="Прямоугольник 83"/>
          <p:cNvSpPr/>
          <p:nvPr/>
        </p:nvSpPr>
        <p:spPr>
          <a:xfrm rot="10800000" flipV="1">
            <a:off x="106466" y="4661629"/>
            <a:ext cx="2387062" cy="750590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Дооснащение малопривлекательных центров активности недостающими материалами, мин.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Блок-схема: узел 58"/>
          <p:cNvSpPr/>
          <p:nvPr/>
        </p:nvSpPr>
        <p:spPr>
          <a:xfrm>
            <a:off x="8244408" y="3140138"/>
            <a:ext cx="779641" cy="636129"/>
          </a:xfrm>
          <a:prstGeom prst="flowChartConnector">
            <a:avLst/>
          </a:prstGeom>
          <a:solidFill>
            <a:srgbClr val="DBE6C4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Блок-схема: узел 68"/>
          <p:cNvSpPr/>
          <p:nvPr/>
        </p:nvSpPr>
        <p:spPr>
          <a:xfrm>
            <a:off x="8292591" y="4610754"/>
            <a:ext cx="793229" cy="604039"/>
          </a:xfrm>
          <a:prstGeom prst="flowChartConnector">
            <a:avLst/>
          </a:prstGeom>
          <a:solidFill>
            <a:srgbClr val="DBE6C4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 rot="10800000" flipV="1">
            <a:off x="106466" y="6158750"/>
            <a:ext cx="2407804" cy="464720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выбора детей центров активности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2514270" y="6384700"/>
            <a:ext cx="1328738" cy="641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Блок-схема: узел 74"/>
          <p:cNvSpPr/>
          <p:nvPr/>
        </p:nvSpPr>
        <p:spPr>
          <a:xfrm>
            <a:off x="3716412" y="6064981"/>
            <a:ext cx="752401" cy="576064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 </a:t>
            </a:r>
            <a:r>
              <a:rPr lang="en-US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 rot="10800000" flipV="1">
            <a:off x="4645981" y="6064981"/>
            <a:ext cx="2499153" cy="612067"/>
          </a:xfrm>
          <a:prstGeom prst="rect">
            <a:avLst/>
          </a:prstGeom>
          <a:solidFill>
            <a:srgbClr val="DBE6C4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выбора детей центров активности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7141890" y="6342712"/>
            <a:ext cx="1281731" cy="7937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Блок-схема: узел 77"/>
          <p:cNvSpPr/>
          <p:nvPr/>
        </p:nvSpPr>
        <p:spPr>
          <a:xfrm>
            <a:off x="8292591" y="6122939"/>
            <a:ext cx="764711" cy="609069"/>
          </a:xfrm>
          <a:prstGeom prst="flowChartConnector">
            <a:avLst/>
          </a:prstGeom>
          <a:solidFill>
            <a:srgbClr val="DBE6C4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xmlns="" val="3429485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187624" y="2348880"/>
            <a:ext cx="1584176" cy="30963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648072"/>
          </a:xfrm>
          <a:effectLst/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1520" y="1268760"/>
            <a:ext cx="864096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572000" y="1268760"/>
            <a:ext cx="0" cy="4176464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низ 12"/>
          <p:cNvSpPr/>
          <p:nvPr/>
        </p:nvSpPr>
        <p:spPr>
          <a:xfrm>
            <a:off x="6458897" y="1855922"/>
            <a:ext cx="372725" cy="432048"/>
          </a:xfrm>
          <a:prstGeom prst="downArrow">
            <a:avLst>
              <a:gd name="adj1" fmla="val 50000"/>
              <a:gd name="adj2" fmla="val 4779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6521128" y="3140968"/>
            <a:ext cx="365135" cy="43204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87624" y="1628801"/>
            <a:ext cx="1584176" cy="16561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385442" y="1855922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1640" y="3573016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 мин.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1600" y="562117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протекания процесса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6541166" y="4063589"/>
            <a:ext cx="345097" cy="432048"/>
          </a:xfrm>
          <a:prstGeom prst="downArrow">
            <a:avLst>
              <a:gd name="adj1" fmla="val 50000"/>
              <a:gd name="adj2" fmla="val 4779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03495" y="1404639"/>
            <a:ext cx="384496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ЭФФЕКТ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ctr" eaLnBrk="0" hangingPunct="0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Уменьшение процесса подготовки к самостоятельной деятельности детей через насыщение среды группы элементами</a:t>
            </a:r>
          </a:p>
          <a:p>
            <a:pPr marL="228600" indent="-228600" algn="ctr" eaLnBrk="0" hangingPunct="0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«бережливого пространства»</a:t>
            </a:r>
          </a:p>
          <a:p>
            <a:pPr marL="228600" indent="-228600" algn="just" eaLnBrk="0" hangingPunct="0">
              <a:buFont typeface="+mj-lt"/>
              <a:buAutoNum type="arabicPeriod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just" eaLnBrk="0" hangingPunct="0">
              <a:buFont typeface="+mj-lt"/>
              <a:buAutoNum type="arabicPeriod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ctr" eaLnBrk="0" hangingPunct="0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Экономия времени.</a:t>
            </a:r>
          </a:p>
          <a:p>
            <a:pPr marL="228600" indent="-228600" algn="ctr" eaLnBrk="0" hangingPunct="0"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just" eaLnBrk="0" hangingPunct="0"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just" eaLnBrk="0" hangingPunct="0"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ctr" eaLnBrk="0" hangingPunct="0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ценности результата.</a:t>
            </a:r>
          </a:p>
          <a:p>
            <a:pPr marL="228600" indent="-228600" algn="ctr" eaLnBrk="0" hangingPunct="0"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ctr" eaLnBrk="0" hangingPunct="0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ctr" eaLnBrk="0" hangingPunct="0"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ctr" eaLnBrk="0" hangingPunct="0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визуализации безопасного пространства в ходе самостоятельной деятельности детей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6521128" y="4973106"/>
            <a:ext cx="345097" cy="432048"/>
          </a:xfrm>
          <a:prstGeom prst="downArrow">
            <a:avLst>
              <a:gd name="adj1" fmla="val 50000"/>
              <a:gd name="adj2" fmla="val 4779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31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/>
            </a:extLst>
          </p:cNvPr>
          <p:cNvSpPr/>
          <p:nvPr/>
        </p:nvSpPr>
        <p:spPr>
          <a:xfrm>
            <a:off x="279190" y="3631975"/>
            <a:ext cx="8621712" cy="2463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91431" y="853603"/>
            <a:ext cx="8597230" cy="261209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TextBox 31">
            <a:extLst>
              <a:ext uri="{FF2B5EF4-FFF2-40B4-BE49-F238E27FC236}"/>
            </a:extLst>
          </p:cNvPr>
          <p:cNvSpPr txBox="1"/>
          <p:nvPr/>
        </p:nvSpPr>
        <p:spPr>
          <a:xfrm>
            <a:off x="601295" y="744726"/>
            <a:ext cx="2137739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проектом</a:t>
            </a:r>
          </a:p>
        </p:txBody>
      </p:sp>
      <p:sp>
        <p:nvSpPr>
          <p:cNvPr id="39" name="TextBox 38">
            <a:extLst>
              <a:ext uri="{FF2B5EF4-FFF2-40B4-BE49-F238E27FC236}"/>
            </a:extLst>
          </p:cNvPr>
          <p:cNvSpPr txBox="1"/>
          <p:nvPr/>
        </p:nvSpPr>
        <p:spPr>
          <a:xfrm>
            <a:off x="319292" y="3694588"/>
            <a:ext cx="2179674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проекта</a:t>
            </a:r>
          </a:p>
        </p:txBody>
      </p:sp>
      <p:sp>
        <p:nvSpPr>
          <p:cNvPr id="68616" name="Заголовок 2"/>
          <p:cNvSpPr>
            <a:spLocks noGrp="1"/>
          </p:cNvSpPr>
          <p:nvPr>
            <p:ph type="title"/>
          </p:nvPr>
        </p:nvSpPr>
        <p:spPr>
          <a:xfrm>
            <a:off x="244475" y="332656"/>
            <a:ext cx="8648700" cy="43973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 </a:t>
            </a:r>
          </a:p>
        </p:txBody>
      </p:sp>
      <p:sp>
        <p:nvSpPr>
          <p:cNvPr id="19" name="Rectangle 53"/>
          <p:cNvSpPr txBox="1">
            <a:spLocks noChangeArrowheads="1"/>
          </p:cNvSpPr>
          <p:nvPr/>
        </p:nvSpPr>
        <p:spPr bwMode="auto">
          <a:xfrm>
            <a:off x="3680701" y="2746306"/>
            <a:ext cx="1206451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Люшукова Эльвира Валентиновна, </a:t>
            </a:r>
            <a:endParaRPr lang="ru-RU" altLang="ru-RU" sz="1000" b="1" kern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</a:t>
            </a:r>
            <a:endParaRPr lang="ru-RU" altLang="ru-RU" sz="1000" kern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65"/>
          <p:cNvSpPr txBox="1">
            <a:spLocks noChangeArrowheads="1"/>
          </p:cNvSpPr>
          <p:nvPr/>
        </p:nvSpPr>
        <p:spPr bwMode="auto">
          <a:xfrm>
            <a:off x="3531791" y="914986"/>
            <a:ext cx="1538288" cy="1692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587" lvl="1" indent="0" algn="ctr">
              <a:buClr>
                <a:srgbClr val="002960"/>
              </a:buClr>
              <a:buSzPct val="125000"/>
              <a:defRPr/>
            </a:pPr>
            <a:r>
              <a:rPr lang="ru-RU" altLang="ru-RU" sz="11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проекта</a:t>
            </a:r>
            <a:endParaRPr lang="en-US" altLang="ru-RU" sz="1100" b="1" kern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53"/>
          <p:cNvSpPr txBox="1">
            <a:spLocks noChangeArrowheads="1"/>
          </p:cNvSpPr>
          <p:nvPr/>
        </p:nvSpPr>
        <p:spPr bwMode="auto">
          <a:xfrm>
            <a:off x="6532768" y="2746306"/>
            <a:ext cx="1427187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Слюнина</a:t>
            </a:r>
            <a:r>
              <a:rPr lang="ru-RU" altLang="ru-RU" sz="1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1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льга Николаевна, </a:t>
            </a:r>
            <a:endParaRPr lang="ru-RU" altLang="ru-RU" sz="1000" b="1" kern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</a:t>
            </a:r>
            <a:endParaRPr lang="ru-RU" altLang="ru-RU" sz="1000" b="1" kern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65"/>
          <p:cNvSpPr txBox="1">
            <a:spLocks noChangeArrowheads="1"/>
          </p:cNvSpPr>
          <p:nvPr/>
        </p:nvSpPr>
        <p:spPr bwMode="auto">
          <a:xfrm>
            <a:off x="5667712" y="914986"/>
            <a:ext cx="2216656" cy="1692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19125" lvl="4" indent="0">
              <a:buClr>
                <a:srgbClr val="002960"/>
              </a:buClr>
              <a:buSzPct val="89000"/>
              <a:defRPr/>
            </a:pPr>
            <a:r>
              <a:rPr lang="ru-RU" altLang="ru-RU" sz="11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 </a:t>
            </a:r>
            <a:endParaRPr lang="en-US" altLang="ru-RU" sz="1100" b="1" kern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53"/>
          <p:cNvSpPr txBox="1">
            <a:spLocks noChangeArrowheads="1"/>
          </p:cNvSpPr>
          <p:nvPr/>
        </p:nvSpPr>
        <p:spPr bwMode="auto">
          <a:xfrm>
            <a:off x="5324513" y="5542855"/>
            <a:ext cx="1462088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Золотарева Инна Александровна, 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- психолог</a:t>
            </a:r>
            <a:endParaRPr lang="ru-RU" altLang="ru-RU" sz="1000" kern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53"/>
          <p:cNvSpPr txBox="1">
            <a:spLocks noChangeArrowheads="1"/>
          </p:cNvSpPr>
          <p:nvPr/>
        </p:nvSpPr>
        <p:spPr bwMode="auto">
          <a:xfrm>
            <a:off x="2498966" y="5542855"/>
            <a:ext cx="1462088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Касьянова Эльвира Анатольевна,</a:t>
            </a:r>
            <a:endParaRPr lang="ru-RU" altLang="ru-RU" sz="1000" b="1" kern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</a:t>
            </a:r>
            <a:endParaRPr lang="ru-RU" altLang="ru-RU" sz="1000" kern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2</a:t>
            </a:fld>
            <a:endParaRPr lang="ru-RU" sz="1400" dirty="0"/>
          </a:p>
        </p:txBody>
      </p:sp>
      <p:pic>
        <p:nvPicPr>
          <p:cNvPr id="23" name="Рисунок 22" descr="52937583_765502967183698_295289510525979852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2232248" cy="2016224"/>
          </a:xfrm>
          <a:prstGeom prst="rect">
            <a:avLst/>
          </a:prstGeom>
        </p:spPr>
      </p:pic>
      <p:pic>
        <p:nvPicPr>
          <p:cNvPr id="24" name="Рисунок 23" descr="IMG_20200528_170721_92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196752"/>
            <a:ext cx="1152128" cy="1405596"/>
          </a:xfrm>
          <a:prstGeom prst="rect">
            <a:avLst/>
          </a:prstGeom>
        </p:spPr>
      </p:pic>
      <p:pic>
        <p:nvPicPr>
          <p:cNvPr id="28" name="Рисунок 27" descr="ол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1196752"/>
            <a:ext cx="1440160" cy="1440159"/>
          </a:xfrm>
          <a:prstGeom prst="rect">
            <a:avLst/>
          </a:prstGeom>
        </p:spPr>
      </p:pic>
      <p:pic>
        <p:nvPicPr>
          <p:cNvPr id="31" name="Рисунок 30" descr="эл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3789040"/>
            <a:ext cx="1728192" cy="1728193"/>
          </a:xfrm>
          <a:prstGeom prst="rect">
            <a:avLst/>
          </a:prstGeom>
        </p:spPr>
      </p:pic>
      <p:pic>
        <p:nvPicPr>
          <p:cNvPr id="33" name="Рисунок 32" descr="инн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3789040"/>
            <a:ext cx="144016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42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88" y="1055688"/>
            <a:ext cx="8686800" cy="33655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400" dirty="0" smtClean="0"/>
              <a:t>		Карта текущего состояния			</a:t>
            </a:r>
            <a:r>
              <a:rPr lang="ru-RU" sz="1400" dirty="0" smtClean="0"/>
              <a:t>      18.06.2020г.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3300" y="6527800"/>
            <a:ext cx="347663" cy="285750"/>
          </a:xfrm>
        </p:spPr>
        <p:txBody>
          <a:bodyPr/>
          <a:lstStyle/>
          <a:p>
            <a:pPr algn="ctr">
              <a:defRPr/>
            </a:pPr>
            <a:fld id="{B47CC389-FC32-4AA7-8E9A-6F6DE73B0757}" type="slidenum">
              <a:rPr lang="ru-RU" b="1" smtClean="0">
                <a:solidFill>
                  <a:srgbClr val="474B78">
                    <a:lumMod val="50000"/>
                  </a:srgbClr>
                </a:solidFill>
              </a:rPr>
              <a:pPr algn="ctr">
                <a:defRPr/>
              </a:pPr>
              <a:t>3</a:t>
            </a:fld>
            <a:endParaRPr lang="ru-RU" b="1" dirty="0">
              <a:solidFill>
                <a:srgbClr val="474B78">
                  <a:lumMod val="50000"/>
                </a:srgb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88913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3000" dirty="0" smtClean="0">
                <a:solidFill>
                  <a:srgbClr val="464646"/>
                </a:solidFill>
              </a:rPr>
              <a:t>Введение в предметную область    </a:t>
            </a:r>
            <a:br>
              <a:rPr lang="ru-RU" sz="3000" dirty="0" smtClean="0">
                <a:solidFill>
                  <a:srgbClr val="464646"/>
                </a:solidFill>
              </a:rPr>
            </a:br>
            <a:r>
              <a:rPr lang="ru-RU" sz="3000" dirty="0" smtClean="0">
                <a:solidFill>
                  <a:srgbClr val="464646"/>
                </a:solidFill>
              </a:rPr>
              <a:t>(описание ситуации «как есть»)</a:t>
            </a:r>
            <a:endParaRPr lang="ru-RU" sz="3000" dirty="0">
              <a:solidFill>
                <a:srgbClr val="464646"/>
              </a:solidFill>
            </a:endParaRPr>
          </a:p>
        </p:txBody>
      </p:sp>
      <p:sp>
        <p:nvSpPr>
          <p:cNvPr id="78" name="Штриховая стрелка вправо 77"/>
          <p:cNvSpPr/>
          <p:nvPr/>
        </p:nvSpPr>
        <p:spPr>
          <a:xfrm>
            <a:off x="7085210" y="3444349"/>
            <a:ext cx="495300" cy="287337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5" name="Штриховая стрелка вправо 84"/>
          <p:cNvSpPr/>
          <p:nvPr/>
        </p:nvSpPr>
        <p:spPr>
          <a:xfrm>
            <a:off x="2223772" y="3444097"/>
            <a:ext cx="547976" cy="287337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0" name="Штриховая стрелка вправо 89"/>
          <p:cNvSpPr/>
          <p:nvPr/>
        </p:nvSpPr>
        <p:spPr>
          <a:xfrm>
            <a:off x="4605390" y="3444096"/>
            <a:ext cx="496431" cy="287337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3" name="Пятно 1 88">
            <a:extLst>
              <a:ext uri="{FF2B5EF4-FFF2-40B4-BE49-F238E27FC236}"/>
            </a:extLst>
          </p:cNvPr>
          <p:cNvSpPr/>
          <p:nvPr/>
        </p:nvSpPr>
        <p:spPr>
          <a:xfrm>
            <a:off x="2346445" y="2635957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graphicFrame>
        <p:nvGraphicFramePr>
          <p:cNvPr id="99" name="Таблица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0891544"/>
              </p:ext>
            </p:extLst>
          </p:nvPr>
        </p:nvGraphicFramePr>
        <p:xfrm>
          <a:off x="426958" y="2692447"/>
          <a:ext cx="1719337" cy="2219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877"/>
                <a:gridCol w="452460"/>
              </a:tblGrid>
              <a:tr h="43204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Воспитатель</a:t>
                      </a:r>
                      <a:endParaRPr lang="ru-RU" sz="1400" dirty="0"/>
                    </a:p>
                  </a:txBody>
                  <a:tcPr marL="91474" marR="91474" marT="45719" marB="4571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564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Объявляет</a:t>
                      </a:r>
                      <a:r>
                        <a:rPr lang="ru-RU" sz="1400" baseline="0" dirty="0" smtClean="0"/>
                        <a:t> тему недели</a:t>
                      </a:r>
                      <a:endParaRPr lang="ru-RU" sz="1400" dirty="0"/>
                    </a:p>
                  </a:txBody>
                  <a:tcPr marL="91474" marR="91474" marT="45719" marB="4571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638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8 - 15 мин.</a:t>
                      </a:r>
                    </a:p>
                  </a:txBody>
                  <a:tcPr marL="91474" marR="91474" marT="45719" marB="457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91474" marR="91474" marT="45719" marB="45719" anchor="b"/>
                </a:tc>
              </a:tr>
            </a:tbl>
          </a:graphicData>
        </a:graphic>
      </p:graphicFrame>
      <p:graphicFrame>
        <p:nvGraphicFramePr>
          <p:cNvPr id="100" name="Таблица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0699738"/>
              </p:ext>
            </p:extLst>
          </p:nvPr>
        </p:nvGraphicFramePr>
        <p:xfrm>
          <a:off x="2807398" y="2776486"/>
          <a:ext cx="1727696" cy="2180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037"/>
                <a:gridCol w="454659"/>
              </a:tblGrid>
              <a:tr h="43640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Воспитатель</a:t>
                      </a:r>
                      <a:endParaRPr lang="ru-RU" sz="1400" dirty="0"/>
                    </a:p>
                  </a:txBody>
                  <a:tcPr marL="91404" marR="91404" marT="45282" marB="4528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024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Определяет центр активности, требующий</a:t>
                      </a:r>
                      <a:r>
                        <a:rPr lang="ru-RU" sz="1400" baseline="0" dirty="0" smtClean="0"/>
                        <a:t> подготовки в соответствии с темой недели</a:t>
                      </a:r>
                      <a:endParaRPr lang="ru-RU" sz="1400" dirty="0" smtClean="0"/>
                    </a:p>
                  </a:txBody>
                  <a:tcPr marL="91404" marR="91404" marT="45282" marB="4528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69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</a:rPr>
                        <a:t>15</a:t>
                      </a:r>
                      <a:r>
                        <a:rPr lang="ru-RU" sz="1400" baseline="0" dirty="0" smtClean="0">
                          <a:solidFill>
                            <a:srgbClr val="7030A0"/>
                          </a:solidFill>
                        </a:rPr>
                        <a:t> - 20</a:t>
                      </a:r>
                      <a:r>
                        <a:rPr lang="ru-RU" sz="1400" dirty="0" smtClean="0">
                          <a:solidFill>
                            <a:srgbClr val="7030A0"/>
                          </a:solidFill>
                        </a:rPr>
                        <a:t> мин.</a:t>
                      </a:r>
                    </a:p>
                  </a:txBody>
                  <a:tcPr marL="91404" marR="91404" marT="45282" marB="452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marL="91404" marR="91404" marT="45282" marB="45282" anchor="b"/>
                </a:tc>
              </a:tr>
            </a:tbl>
          </a:graphicData>
        </a:graphic>
      </p:graphicFrame>
      <p:graphicFrame>
        <p:nvGraphicFramePr>
          <p:cNvPr id="101" name="Таблица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1842368"/>
              </p:ext>
            </p:extLst>
          </p:nvPr>
        </p:nvGraphicFramePr>
        <p:xfrm>
          <a:off x="5111826" y="2776486"/>
          <a:ext cx="1750509" cy="216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847"/>
                <a:gridCol w="460662"/>
              </a:tblGrid>
              <a:tr h="43649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Воспитатель</a:t>
                      </a:r>
                      <a:endParaRPr lang="ru-RU" sz="1400" dirty="0"/>
                    </a:p>
                  </a:txBody>
                  <a:tcPr marL="91516" marR="91516" marT="37318" marB="3731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01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Рационально размещает игровой материал</a:t>
                      </a:r>
                    </a:p>
                  </a:txBody>
                  <a:tcPr marL="91516" marR="91516" marT="37318" marB="3731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0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</a:rPr>
                        <a:t>30 - 46 мин.</a:t>
                      </a:r>
                    </a:p>
                  </a:txBody>
                  <a:tcPr marL="91516" marR="91516" marT="37318" marB="373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marL="91516" marR="91516" marT="37318" marB="37318" anchor="b"/>
                </a:tc>
              </a:tr>
            </a:tbl>
          </a:graphicData>
        </a:graphic>
      </p:graphicFrame>
      <p:sp>
        <p:nvSpPr>
          <p:cNvPr id="106" name="Пятно 1 88">
            <a:extLst>
              <a:ext uri="{FF2B5EF4-FFF2-40B4-BE49-F238E27FC236}"/>
            </a:extLst>
          </p:cNvPr>
          <p:cNvSpPr/>
          <p:nvPr/>
        </p:nvSpPr>
        <p:spPr>
          <a:xfrm>
            <a:off x="4800600" y="2560022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107" name="Пятно 1 88">
            <a:extLst>
              <a:ext uri="{FF2B5EF4-FFF2-40B4-BE49-F238E27FC236}"/>
            </a:extLst>
          </p:cNvPr>
          <p:cNvSpPr/>
          <p:nvPr/>
        </p:nvSpPr>
        <p:spPr>
          <a:xfrm>
            <a:off x="6437237" y="2455937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109" name="Скругленная прямоугольная выноска 108"/>
          <p:cNvSpPr/>
          <p:nvPr/>
        </p:nvSpPr>
        <p:spPr>
          <a:xfrm>
            <a:off x="4262015" y="1487672"/>
            <a:ext cx="1679612" cy="1072350"/>
          </a:xfrm>
          <a:prstGeom prst="wedgeRoundRect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dirty="0">
                <a:solidFill>
                  <a:prstClr val="white"/>
                </a:solidFill>
              </a:rPr>
              <a:t>Отсутствие </a:t>
            </a:r>
            <a:r>
              <a:rPr lang="ru-RU" sz="1300" dirty="0" smtClean="0">
                <a:solidFill>
                  <a:prstClr val="white"/>
                </a:solidFill>
              </a:rPr>
              <a:t>алгоритмов деятельности в центрах активности</a:t>
            </a:r>
            <a:endParaRPr lang="ru-RU" sz="1300" dirty="0">
              <a:solidFill>
                <a:prstClr val="white"/>
              </a:solidFill>
            </a:endParaRPr>
          </a:p>
        </p:txBody>
      </p:sp>
      <p:sp>
        <p:nvSpPr>
          <p:cNvPr id="110" name="Скругленная прямоугольная выноска 109"/>
          <p:cNvSpPr/>
          <p:nvPr/>
        </p:nvSpPr>
        <p:spPr>
          <a:xfrm>
            <a:off x="1907704" y="1478424"/>
            <a:ext cx="1728192" cy="1081597"/>
          </a:xfrm>
          <a:prstGeom prst="wedgeRoundRect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dirty="0" smtClean="0">
                <a:solidFill>
                  <a:prstClr val="white"/>
                </a:solidFill>
              </a:rPr>
              <a:t>Длительный процесс подготовки к самостоятельной деятельности детей</a:t>
            </a:r>
            <a:endParaRPr lang="ru-RU" sz="1300" dirty="0">
              <a:solidFill>
                <a:prstClr val="white"/>
              </a:solidFill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6068140" y="1268760"/>
            <a:ext cx="1660100" cy="1054591"/>
          </a:xfrm>
          <a:prstGeom prst="wedgeRoundRect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dirty="0">
                <a:solidFill>
                  <a:prstClr val="white"/>
                </a:solidFill>
              </a:rPr>
              <a:t>Отсутствие </a:t>
            </a:r>
            <a:r>
              <a:rPr lang="ru-RU" sz="1300" dirty="0" smtClean="0">
                <a:solidFill>
                  <a:prstClr val="white"/>
                </a:solidFill>
              </a:rPr>
              <a:t>маркировки в групповых центрах активности</a:t>
            </a:r>
            <a:endParaRPr lang="ru-RU" sz="1300" dirty="0">
              <a:solidFill>
                <a:prstClr val="white"/>
              </a:solidFill>
            </a:endParaRPr>
          </a:p>
        </p:txBody>
      </p:sp>
      <p:sp>
        <p:nvSpPr>
          <p:cNvPr id="29" name="Пятно 1 88">
            <a:extLst>
              <a:ext uri="{FF2B5EF4-FFF2-40B4-BE49-F238E27FC236}"/>
            </a:extLst>
          </p:cNvPr>
          <p:cNvSpPr/>
          <p:nvPr/>
        </p:nvSpPr>
        <p:spPr>
          <a:xfrm>
            <a:off x="6988340" y="2907296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Calibri"/>
              </a:rPr>
              <a:t>4</a:t>
            </a:r>
            <a:endParaRPr lang="ru-RU" sz="1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7376897" y="2032725"/>
            <a:ext cx="1660100" cy="1054591"/>
          </a:xfrm>
          <a:prstGeom prst="wedgeRoundRect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dirty="0" smtClean="0">
                <a:solidFill>
                  <a:prstClr val="white"/>
                </a:solidFill>
              </a:rPr>
              <a:t>Нерациональное размещение игрового материала</a:t>
            </a:r>
            <a:endParaRPr lang="ru-RU" sz="13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299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88" y="1055688"/>
            <a:ext cx="8686800" cy="33655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400" dirty="0" smtClean="0"/>
              <a:t>		Карта текущего состояния 			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3300" y="6527800"/>
            <a:ext cx="347663" cy="285750"/>
          </a:xfrm>
        </p:spPr>
        <p:txBody>
          <a:bodyPr/>
          <a:lstStyle/>
          <a:p>
            <a:pPr algn="ctr">
              <a:defRPr/>
            </a:pPr>
            <a:fld id="{B47CC389-FC32-4AA7-8E9A-6F6DE73B0757}" type="slidenum">
              <a:rPr lang="ru-RU" b="1" smtClean="0">
                <a:solidFill>
                  <a:srgbClr val="474B78">
                    <a:lumMod val="50000"/>
                  </a:srgbClr>
                </a:solidFill>
              </a:rPr>
              <a:pPr algn="ctr">
                <a:defRPr/>
              </a:pPr>
              <a:t>4</a:t>
            </a:fld>
            <a:endParaRPr lang="ru-RU" b="1" dirty="0">
              <a:solidFill>
                <a:srgbClr val="474B78">
                  <a:lumMod val="50000"/>
                </a:srgb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88913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3000" dirty="0" smtClean="0">
                <a:solidFill>
                  <a:srgbClr val="464646"/>
                </a:solidFill>
              </a:rPr>
              <a:t>Введение в предметную область</a:t>
            </a:r>
            <a:br>
              <a:rPr lang="ru-RU" sz="3000" dirty="0" smtClean="0">
                <a:solidFill>
                  <a:srgbClr val="464646"/>
                </a:solidFill>
              </a:rPr>
            </a:br>
            <a:r>
              <a:rPr lang="ru-RU" sz="3000" dirty="0" smtClean="0">
                <a:solidFill>
                  <a:srgbClr val="464646"/>
                </a:solidFill>
              </a:rPr>
              <a:t>(описание ситуации «как есть»)</a:t>
            </a:r>
            <a:endParaRPr lang="ru-RU" sz="3000" dirty="0">
              <a:solidFill>
                <a:srgbClr val="464646"/>
              </a:solidFill>
            </a:endParaRPr>
          </a:p>
        </p:txBody>
      </p:sp>
      <p:sp>
        <p:nvSpPr>
          <p:cNvPr id="85" name="Штриховая стрелка вправо 84"/>
          <p:cNvSpPr/>
          <p:nvPr/>
        </p:nvSpPr>
        <p:spPr>
          <a:xfrm>
            <a:off x="2223772" y="3444097"/>
            <a:ext cx="547976" cy="287337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0" name="Штриховая стрелка вправо 89"/>
          <p:cNvSpPr/>
          <p:nvPr/>
        </p:nvSpPr>
        <p:spPr>
          <a:xfrm>
            <a:off x="4605390" y="3444096"/>
            <a:ext cx="496431" cy="287337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3" name="Пятно 1 88">
            <a:extLst>
              <a:ext uri="{FF2B5EF4-FFF2-40B4-BE49-F238E27FC236}"/>
            </a:extLst>
          </p:cNvPr>
          <p:cNvSpPr/>
          <p:nvPr/>
        </p:nvSpPr>
        <p:spPr>
          <a:xfrm>
            <a:off x="971165" y="2348881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alibri"/>
              </a:rPr>
              <a:t>5</a:t>
            </a:r>
          </a:p>
        </p:txBody>
      </p:sp>
      <p:graphicFrame>
        <p:nvGraphicFramePr>
          <p:cNvPr id="99" name="Таблица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1361744"/>
              </p:ext>
            </p:extLst>
          </p:nvPr>
        </p:nvGraphicFramePr>
        <p:xfrm>
          <a:off x="426958" y="2692447"/>
          <a:ext cx="1719337" cy="2219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877"/>
                <a:gridCol w="452460"/>
              </a:tblGrid>
              <a:tr h="43204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Воспитатель</a:t>
                      </a:r>
                      <a:endParaRPr lang="ru-RU" sz="1400" dirty="0"/>
                    </a:p>
                  </a:txBody>
                  <a:tcPr marL="91474" marR="91474" marT="45719" marB="4571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564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Дооснащает малопривлекательные</a:t>
                      </a:r>
                      <a:r>
                        <a:rPr lang="ru-RU" sz="1400" baseline="0" dirty="0" smtClean="0"/>
                        <a:t> центры активности недостающими материалами</a:t>
                      </a:r>
                      <a:endParaRPr lang="ru-RU" sz="1400" dirty="0"/>
                    </a:p>
                  </a:txBody>
                  <a:tcPr marL="91474" marR="91474" marT="45719" marB="4571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638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lang="ru-RU" sz="1400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- 120 мин.</a:t>
                      </a:r>
                    </a:p>
                  </a:txBody>
                  <a:tcPr marL="91474" marR="91474" marT="45719" marB="457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marL="91474" marR="91474" marT="45719" marB="45719" anchor="b"/>
                </a:tc>
              </a:tr>
            </a:tbl>
          </a:graphicData>
        </a:graphic>
      </p:graphicFrame>
      <p:graphicFrame>
        <p:nvGraphicFramePr>
          <p:cNvPr id="100" name="Таблица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1011597"/>
              </p:ext>
            </p:extLst>
          </p:nvPr>
        </p:nvGraphicFramePr>
        <p:xfrm>
          <a:off x="2807398" y="2776486"/>
          <a:ext cx="1727696" cy="2180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037"/>
                <a:gridCol w="454659"/>
              </a:tblGrid>
              <a:tr h="43640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Воспитатель</a:t>
                      </a:r>
                      <a:endParaRPr lang="ru-RU" sz="1400" dirty="0"/>
                    </a:p>
                  </a:txBody>
                  <a:tcPr marL="91404" marR="91404" marT="45282" marB="4528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024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Организует самостоятельную деятельность детей</a:t>
                      </a:r>
                    </a:p>
                  </a:txBody>
                  <a:tcPr marL="91404" marR="91404" marT="45282" marB="4528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69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</a:rPr>
                        <a:t>20 - 30 мин.</a:t>
                      </a:r>
                    </a:p>
                  </a:txBody>
                  <a:tcPr marL="91404" marR="91404" marT="45282" marB="452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marL="91404" marR="91404" marT="45282" marB="45282" anchor="b"/>
                </a:tc>
              </a:tr>
            </a:tbl>
          </a:graphicData>
        </a:graphic>
      </p:graphicFrame>
      <p:graphicFrame>
        <p:nvGraphicFramePr>
          <p:cNvPr id="101" name="Таблица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4632748"/>
              </p:ext>
            </p:extLst>
          </p:nvPr>
        </p:nvGraphicFramePr>
        <p:xfrm>
          <a:off x="5111826" y="2776486"/>
          <a:ext cx="1750509" cy="2092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847"/>
                <a:gridCol w="460662"/>
              </a:tblGrid>
              <a:tr h="43649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Воспитатель</a:t>
                      </a:r>
                      <a:endParaRPr lang="ru-RU" sz="1400" dirty="0"/>
                    </a:p>
                  </a:txBody>
                  <a:tcPr marL="91516" marR="91516" marT="37318" marB="3731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815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Анализирует выбор детей центров активности</a:t>
                      </a:r>
                    </a:p>
                  </a:txBody>
                  <a:tcPr marL="91516" marR="91516" marT="37318" marB="3731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3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</a:rPr>
                        <a:t>10 - 15 мин.</a:t>
                      </a:r>
                    </a:p>
                  </a:txBody>
                  <a:tcPr marL="91516" marR="91516" marT="37318" marB="373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marL="91516" marR="91516" marT="37318" marB="37318" anchor="b"/>
                </a:tc>
              </a:tr>
            </a:tbl>
          </a:graphicData>
        </a:graphic>
      </p:graphicFrame>
      <p:sp>
        <p:nvSpPr>
          <p:cNvPr id="110" name="Скругленная прямоугольная выноска 109"/>
          <p:cNvSpPr/>
          <p:nvPr/>
        </p:nvSpPr>
        <p:spPr>
          <a:xfrm>
            <a:off x="179512" y="1388097"/>
            <a:ext cx="2044260" cy="960784"/>
          </a:xfrm>
          <a:prstGeom prst="wedgeRoundRect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dirty="0" smtClean="0">
                <a:solidFill>
                  <a:prstClr val="white"/>
                </a:solidFill>
              </a:rPr>
              <a:t>Наличие в группе непривлекательных центров активности</a:t>
            </a:r>
            <a:endParaRPr lang="ru-RU" sz="1300" dirty="0">
              <a:solidFill>
                <a:prstClr val="white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29328" y="5238245"/>
            <a:ext cx="2911764" cy="691831"/>
          </a:xfrm>
          <a:prstGeom prst="roundRect">
            <a:avLst/>
          </a:prstGeom>
          <a:gradFill>
            <a:gsLst>
              <a:gs pos="0">
                <a:schemeClr val="accent1">
                  <a:tint val="30000"/>
                  <a:satMod val="250000"/>
                </a:schemeClr>
              </a:gs>
              <a:gs pos="72000">
                <a:schemeClr val="accent1">
                  <a:tint val="75000"/>
                  <a:satMod val="210000"/>
                </a:schemeClr>
              </a:gs>
              <a:gs pos="100000">
                <a:schemeClr val="accent1">
                  <a:tint val="85000"/>
                  <a:satMod val="21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45716" y="5399494"/>
            <a:ext cx="291147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Franklin Gothic Medium"/>
                <a:cs typeface="Arial" charset="0"/>
              </a:rPr>
              <a:t>ВПП </a:t>
            </a:r>
            <a:r>
              <a:rPr lang="ru-RU" dirty="0" smtClean="0">
                <a:solidFill>
                  <a:prstClr val="black"/>
                </a:solidFill>
                <a:latin typeface="Franklin Gothic Medium"/>
                <a:cs typeface="Arial" charset="0"/>
              </a:rPr>
              <a:t>183 </a:t>
            </a:r>
            <a:r>
              <a:rPr lang="ru-RU" dirty="0">
                <a:solidFill>
                  <a:prstClr val="black"/>
                </a:solidFill>
                <a:latin typeface="Franklin Gothic Medium"/>
                <a:cs typeface="Arial" charset="0"/>
              </a:rPr>
              <a:t>– </a:t>
            </a:r>
            <a:r>
              <a:rPr lang="ru-RU" dirty="0" smtClean="0">
                <a:solidFill>
                  <a:prstClr val="black"/>
                </a:solidFill>
                <a:latin typeface="Franklin Gothic Medium"/>
                <a:cs typeface="Arial" charset="0"/>
              </a:rPr>
              <a:t>246 мин.</a:t>
            </a:r>
          </a:p>
        </p:txBody>
      </p:sp>
    </p:spTree>
    <p:extLst>
      <p:ext uri="{BB962C8B-B14F-4D97-AF65-F5344CB8AC3E}">
        <p14:creationId xmlns:p14="http://schemas.microsoft.com/office/powerpoint/2010/main" xmlns="" val="219210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125538"/>
            <a:ext cx="3167062" cy="3587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/>
              <a:t>Пирамида проблем</a:t>
            </a:r>
            <a:endParaRPr lang="ru-RU" sz="2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288" y="115888"/>
            <a:ext cx="8686800" cy="865187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3000" dirty="0" smtClean="0">
                <a:solidFill>
                  <a:srgbClr val="464646"/>
                </a:solidFill>
              </a:rPr>
              <a:t>Введение в предметную область</a:t>
            </a:r>
            <a:br>
              <a:rPr lang="ru-RU" sz="3000" dirty="0" smtClean="0">
                <a:solidFill>
                  <a:srgbClr val="464646"/>
                </a:solidFill>
              </a:rPr>
            </a:br>
            <a:r>
              <a:rPr lang="ru-RU" sz="3000" dirty="0" smtClean="0">
                <a:solidFill>
                  <a:srgbClr val="464646"/>
                </a:solidFill>
              </a:rPr>
              <a:t>(описание ситуации «как есть»)</a:t>
            </a:r>
            <a:endParaRPr lang="ru-RU" sz="3000" dirty="0">
              <a:solidFill>
                <a:srgbClr val="464646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704101805"/>
              </p:ext>
            </p:extLst>
          </p:nvPr>
        </p:nvGraphicFramePr>
        <p:xfrm>
          <a:off x="107504" y="1700808"/>
          <a:ext cx="410445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73638" y="1463429"/>
            <a:ext cx="3846512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cs typeface="Times New Roman" panose="02020603050405020304" pitchFamily="18" charset="0"/>
              </a:rPr>
              <a:t>Длительный процесс подготовки к самостоятельной </a:t>
            </a:r>
            <a:r>
              <a:rPr lang="ru-RU" sz="1200" dirty="0" smtClean="0">
                <a:cs typeface="Times New Roman" panose="02020603050405020304" pitchFamily="18" charset="0"/>
              </a:rPr>
              <a:t>деятельности детей;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 smtClean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cs typeface="Times New Roman" panose="02020603050405020304" pitchFamily="18" charset="0"/>
              </a:rPr>
              <a:t>Отсутствие алгоритмов деятельности в центрах </a:t>
            </a:r>
            <a:r>
              <a:rPr lang="ru-RU" sz="1200" dirty="0" smtClean="0">
                <a:cs typeface="Times New Roman" panose="02020603050405020304" pitchFamily="18" charset="0"/>
              </a:rPr>
              <a:t>активности</a:t>
            </a:r>
            <a:r>
              <a:rPr lang="ru-RU" sz="1200" dirty="0" smtClean="0">
                <a:solidFill>
                  <a:prstClr val="black"/>
                </a:solidFill>
                <a:cs typeface="Arial" charset="0"/>
              </a:rPr>
              <a:t>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 smtClean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 smtClean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cs typeface="Arial" charset="0"/>
              </a:rPr>
              <a:t>Отсутствие маркировки в групповых центрах активности;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 smtClean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 smtClean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cs typeface="Arial" charset="0"/>
              </a:rPr>
              <a:t>Нерациональное размещение игрового материала;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 smtClean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 smtClean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cs typeface="Arial" charset="0"/>
              </a:rPr>
              <a:t>Наличие в группе непривлекательных центров активности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Пятно 1 88">
            <a:extLst>
              <a:ext uri="{FF2B5EF4-FFF2-40B4-BE49-F238E27FC236}"/>
            </a:extLst>
          </p:cNvPr>
          <p:cNvSpPr/>
          <p:nvPr/>
        </p:nvSpPr>
        <p:spPr>
          <a:xfrm>
            <a:off x="4574086" y="2541552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973638" y="1125538"/>
            <a:ext cx="3168650" cy="35877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2400" dirty="0" smtClean="0">
                <a:solidFill>
                  <a:srgbClr val="464646"/>
                </a:solidFill>
              </a:rPr>
              <a:t>Перечень проблем</a:t>
            </a:r>
            <a:endParaRPr lang="ru-RU" sz="2400" dirty="0">
              <a:solidFill>
                <a:srgbClr val="464646"/>
              </a:solidFill>
            </a:endParaRPr>
          </a:p>
        </p:txBody>
      </p:sp>
      <p:sp>
        <p:nvSpPr>
          <p:cNvPr id="15" name="Пятно 1 88">
            <a:extLst>
              <a:ext uri="{FF2B5EF4-FFF2-40B4-BE49-F238E27FC236}"/>
            </a:extLst>
          </p:cNvPr>
          <p:cNvSpPr/>
          <p:nvPr/>
        </p:nvSpPr>
        <p:spPr>
          <a:xfrm>
            <a:off x="4566301" y="3182497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16" name="Пятно 1 88">
            <a:extLst>
              <a:ext uri="{FF2B5EF4-FFF2-40B4-BE49-F238E27FC236}"/>
            </a:extLst>
          </p:cNvPr>
          <p:cNvSpPr/>
          <p:nvPr/>
        </p:nvSpPr>
        <p:spPr>
          <a:xfrm>
            <a:off x="4574086" y="3694703"/>
            <a:ext cx="522168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24" name="Пятно 1 88">
            <a:extLst>
              <a:ext uri="{FF2B5EF4-FFF2-40B4-BE49-F238E27FC236}"/>
            </a:extLst>
          </p:cNvPr>
          <p:cNvSpPr/>
          <p:nvPr/>
        </p:nvSpPr>
        <p:spPr>
          <a:xfrm>
            <a:off x="4566302" y="1988840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0125" y="6572250"/>
            <a:ext cx="531813" cy="285750"/>
          </a:xfrm>
        </p:spPr>
        <p:txBody>
          <a:bodyPr/>
          <a:lstStyle/>
          <a:p>
            <a:pPr algn="ctr">
              <a:defRPr/>
            </a:pPr>
            <a:fld id="{665F7093-1B63-4552-81E3-3AEB9A14D1DF}" type="slidenum">
              <a:rPr lang="ru-RU" b="1" smtClean="0">
                <a:solidFill>
                  <a:srgbClr val="474B78">
                    <a:lumMod val="50000"/>
                  </a:srgbClr>
                </a:solidFill>
              </a:rPr>
              <a:pPr algn="ctr">
                <a:defRPr/>
              </a:pPr>
              <a:t>5</a:t>
            </a:fld>
            <a:endParaRPr lang="ru-RU" b="1" dirty="0">
              <a:solidFill>
                <a:srgbClr val="474B78">
                  <a:lumMod val="50000"/>
                </a:srgbClr>
              </a:solidFill>
            </a:endParaRPr>
          </a:p>
        </p:txBody>
      </p:sp>
      <p:sp>
        <p:nvSpPr>
          <p:cNvPr id="21" name="Пятно 1 88">
            <a:extLst>
              <a:ext uri="{FF2B5EF4-FFF2-40B4-BE49-F238E27FC236}"/>
            </a:extLst>
          </p:cNvPr>
          <p:cNvSpPr/>
          <p:nvPr/>
        </p:nvSpPr>
        <p:spPr>
          <a:xfrm>
            <a:off x="4531741" y="1463428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9" name="Пятно 1 88">
            <a:extLst>
              <a:ext uri="{FF2B5EF4-FFF2-40B4-BE49-F238E27FC236}"/>
            </a:extLst>
          </p:cNvPr>
          <p:cNvSpPr/>
          <p:nvPr/>
        </p:nvSpPr>
        <p:spPr>
          <a:xfrm>
            <a:off x="654603" y="5866781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30" name="Пятно 1 88">
            <a:extLst>
              <a:ext uri="{FF2B5EF4-FFF2-40B4-BE49-F238E27FC236}"/>
            </a:extLst>
          </p:cNvPr>
          <p:cNvSpPr/>
          <p:nvPr/>
        </p:nvSpPr>
        <p:spPr>
          <a:xfrm>
            <a:off x="1091805" y="5334982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31" name="Пятно 1 88">
            <a:extLst>
              <a:ext uri="{FF2B5EF4-FFF2-40B4-BE49-F238E27FC236}"/>
            </a:extLst>
          </p:cNvPr>
          <p:cNvSpPr/>
          <p:nvPr/>
        </p:nvSpPr>
        <p:spPr>
          <a:xfrm>
            <a:off x="1805054" y="5251484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32" name="Пятно 1 88">
            <a:extLst>
              <a:ext uri="{FF2B5EF4-FFF2-40B4-BE49-F238E27FC236}"/>
            </a:extLst>
          </p:cNvPr>
          <p:cNvSpPr/>
          <p:nvPr/>
        </p:nvSpPr>
        <p:spPr>
          <a:xfrm>
            <a:off x="2637240" y="5334982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Calibri"/>
              </a:rPr>
              <a:t>4</a:t>
            </a:r>
            <a:endParaRPr lang="ru-RU" sz="1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Пятно 1 88">
            <a:extLst>
              <a:ext uri="{FF2B5EF4-FFF2-40B4-BE49-F238E27FC236}"/>
            </a:extLst>
          </p:cNvPr>
          <p:cNvSpPr/>
          <p:nvPr/>
        </p:nvSpPr>
        <p:spPr>
          <a:xfrm>
            <a:off x="3073650" y="5913835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Calibri"/>
              </a:rPr>
              <a:t>5</a:t>
            </a:r>
            <a:endParaRPr lang="ru-RU" sz="14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827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62988" y="6570606"/>
            <a:ext cx="450850" cy="2857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F6EFED9C-3036-4EBC-806E-ED89E0143B16}" type="slidenum">
              <a:rPr lang="ru-RU" altLang="ru-RU" b="1" smtClean="0">
                <a:solidFill>
                  <a:srgbClr val="23263C"/>
                </a:solidFill>
                <a:latin typeface="Franklin Gothic Book" pitchFamily="34" charset="0"/>
              </a:rPr>
              <a:pPr algn="ctr"/>
              <a:t>6</a:t>
            </a:fld>
            <a:endParaRPr lang="ru-RU" altLang="ru-RU" b="1" dirty="0" smtClean="0">
              <a:solidFill>
                <a:srgbClr val="23263C"/>
              </a:solidFill>
              <a:latin typeface="Franklin Gothic Book" pitchFamily="34" charset="0"/>
            </a:endParaRPr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7029302" y="797617"/>
            <a:ext cx="1811931" cy="42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chemeClr val="tx2"/>
                </a:solidFill>
              </a:rPr>
              <a:t>Вклад в достижение цели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5170481" y="797617"/>
            <a:ext cx="15938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Решение</a:t>
            </a:r>
          </a:p>
        </p:txBody>
      </p:sp>
      <p:sp>
        <p:nvSpPr>
          <p:cNvPr id="25608" name="TextBox 41"/>
          <p:cNvSpPr txBox="1">
            <a:spLocks noChangeArrowheads="1"/>
          </p:cNvSpPr>
          <p:nvPr/>
        </p:nvSpPr>
        <p:spPr bwMode="auto">
          <a:xfrm>
            <a:off x="4526" y="1533040"/>
            <a:ext cx="1892411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Длительный процесс подготовки к самостоятельной деятельности детей</a:t>
            </a:r>
          </a:p>
        </p:txBody>
      </p:sp>
      <p:sp>
        <p:nvSpPr>
          <p:cNvPr id="25609" name="TextBox 41"/>
          <p:cNvSpPr txBox="1">
            <a:spLocks noChangeArrowheads="1"/>
          </p:cNvSpPr>
          <p:nvPr/>
        </p:nvSpPr>
        <p:spPr bwMode="auto">
          <a:xfrm>
            <a:off x="2071562" y="1784013"/>
            <a:ext cx="1708351" cy="68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Материалы в центрах активности недостаточно систематизированы.</a:t>
            </a:r>
            <a:endParaRPr lang="ru-RU" altLang="ru-RU" sz="12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9690" y="1412775"/>
            <a:ext cx="8936805" cy="1443433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9" name="Стрелка: вправо 3"/>
          <p:cNvSpPr/>
          <p:nvPr/>
        </p:nvSpPr>
        <p:spPr>
          <a:xfrm>
            <a:off x="1810694" y="1818518"/>
            <a:ext cx="174625" cy="21282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: вправо 3"/>
          <p:cNvSpPr/>
          <p:nvPr/>
        </p:nvSpPr>
        <p:spPr>
          <a:xfrm>
            <a:off x="7163887" y="1837548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222125" y="797617"/>
            <a:ext cx="1674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Проблема</a:t>
            </a:r>
          </a:p>
        </p:txBody>
      </p:sp>
      <p:sp>
        <p:nvSpPr>
          <p:cNvPr id="31" name="TextBox 41"/>
          <p:cNvSpPr txBox="1">
            <a:spLocks noChangeArrowheads="1"/>
          </p:cNvSpPr>
          <p:nvPr/>
        </p:nvSpPr>
        <p:spPr bwMode="auto">
          <a:xfrm>
            <a:off x="3900225" y="1440903"/>
            <a:ext cx="3263662" cy="138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1.Переход от планирования к проектированию насыщение среды </a:t>
            </a:r>
            <a:r>
              <a:rPr lang="ru-RU" sz="1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группы 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элементами «бережливого пространства»</a:t>
            </a:r>
          </a:p>
          <a:p>
            <a:pPr>
              <a:defRPr/>
            </a:pP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2.Устранение  временных потерь насыщения среды группы элементами «бережливого пространства» для мотивации самостоятельной деятельности воспитанников.</a:t>
            </a:r>
          </a:p>
        </p:txBody>
      </p:sp>
      <p:sp>
        <p:nvSpPr>
          <p:cNvPr id="33" name="Стрелка: вправо 3"/>
          <p:cNvSpPr/>
          <p:nvPr/>
        </p:nvSpPr>
        <p:spPr>
          <a:xfrm>
            <a:off x="3626331" y="1806560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2720498" y="797617"/>
            <a:ext cx="1674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chemeClr val="tx2"/>
                </a:solidFill>
              </a:rPr>
              <a:t>Первопричина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201613" y="188640"/>
            <a:ext cx="8686800" cy="421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Анализ проблем «5 почему?»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6" name="TextBox 41"/>
          <p:cNvSpPr txBox="1">
            <a:spLocks noChangeArrowheads="1"/>
          </p:cNvSpPr>
          <p:nvPr/>
        </p:nvSpPr>
        <p:spPr bwMode="auto">
          <a:xfrm>
            <a:off x="99691" y="3121651"/>
            <a:ext cx="2110011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алгоритмов деятельности в центрах активности</a:t>
            </a:r>
          </a:p>
        </p:txBody>
      </p:sp>
      <p:sp>
        <p:nvSpPr>
          <p:cNvPr id="37" name="TextBox 41"/>
          <p:cNvSpPr txBox="1">
            <a:spLocks noChangeArrowheads="1"/>
          </p:cNvSpPr>
          <p:nvPr/>
        </p:nvSpPr>
        <p:spPr bwMode="auto">
          <a:xfrm>
            <a:off x="2125670" y="3260416"/>
            <a:ext cx="1965701" cy="53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>
              <a:lnSpc>
                <a:spcPct val="80000"/>
              </a:lnSpc>
            </a:pPr>
            <a:r>
              <a:rPr lang="ru-RU" altLang="ru-RU" sz="1200" b="1" dirty="0"/>
              <a:t>- </a:t>
            </a:r>
            <a:r>
              <a:rPr lang="ru-RU" altLang="ru-RU" sz="1200" dirty="0" err="1" smtClean="0">
                <a:latin typeface="Times New Roman" pitchFamily="18" charset="0"/>
                <a:cs typeface="Times New Roman" pitchFamily="18" charset="0"/>
              </a:rPr>
              <a:t>Несформированность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 навыков самостоятельной деятельности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9691" y="3029317"/>
            <a:ext cx="8779104" cy="1444735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3" name="Стрелка: вправо 3"/>
          <p:cNvSpPr/>
          <p:nvPr/>
        </p:nvSpPr>
        <p:spPr>
          <a:xfrm>
            <a:off x="1929028" y="3311785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Стрелка: вправо 3"/>
          <p:cNvSpPr/>
          <p:nvPr/>
        </p:nvSpPr>
        <p:spPr>
          <a:xfrm>
            <a:off x="6891347" y="3444713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TextBox 41"/>
          <p:cNvSpPr txBox="1">
            <a:spLocks noChangeArrowheads="1"/>
          </p:cNvSpPr>
          <p:nvPr/>
        </p:nvSpPr>
        <p:spPr bwMode="auto">
          <a:xfrm>
            <a:off x="4458119" y="3036760"/>
            <a:ext cx="2571183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1.Разработка   плана подготовки материалов для насыщения  среды группы в соответствии с темой недели.</a:t>
            </a:r>
          </a:p>
          <a:p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2.Размещение алгоритмов деятельности в центрах активности.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Стрелка: вправо 3"/>
          <p:cNvSpPr/>
          <p:nvPr/>
        </p:nvSpPr>
        <p:spPr>
          <a:xfrm>
            <a:off x="4096987" y="3420528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TextBox 41"/>
          <p:cNvSpPr txBox="1">
            <a:spLocks noChangeArrowheads="1"/>
          </p:cNvSpPr>
          <p:nvPr/>
        </p:nvSpPr>
        <p:spPr bwMode="auto">
          <a:xfrm>
            <a:off x="99690" y="4901846"/>
            <a:ext cx="2110011" cy="53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маркировки в групповых центрах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41"/>
          <p:cNvSpPr txBox="1">
            <a:spLocks noChangeArrowheads="1"/>
          </p:cNvSpPr>
          <p:nvPr/>
        </p:nvSpPr>
        <p:spPr bwMode="auto">
          <a:xfrm>
            <a:off x="2369951" y="5054238"/>
            <a:ext cx="1963167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200" b="1" dirty="0"/>
              <a:t>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Текстовые обозначения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9691" y="4701598"/>
            <a:ext cx="8765428" cy="1463705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7" name="Стрелка: вправо 3"/>
          <p:cNvSpPr/>
          <p:nvPr/>
        </p:nvSpPr>
        <p:spPr>
          <a:xfrm>
            <a:off x="2211897" y="5077363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Стрелка: вправо 3"/>
          <p:cNvSpPr/>
          <p:nvPr/>
        </p:nvSpPr>
        <p:spPr>
          <a:xfrm>
            <a:off x="6767289" y="5112611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Стрелка: вправо 3"/>
          <p:cNvSpPr/>
          <p:nvPr/>
        </p:nvSpPr>
        <p:spPr>
          <a:xfrm>
            <a:off x="4307780" y="5112612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TextBox 41"/>
          <p:cNvSpPr txBox="1">
            <a:spLocks noChangeArrowheads="1"/>
          </p:cNvSpPr>
          <p:nvPr/>
        </p:nvSpPr>
        <p:spPr bwMode="auto">
          <a:xfrm>
            <a:off x="4568092" y="4832195"/>
            <a:ext cx="2088232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1.Создание  комфортного «бережливого пространства» за счёт визуализации пространства  группы.</a:t>
            </a:r>
          </a:p>
          <a:p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2. Визуальная разметка игрового пространства.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1"/>
          <p:cNvSpPr txBox="1">
            <a:spLocks noChangeArrowheads="1"/>
          </p:cNvSpPr>
          <p:nvPr/>
        </p:nvSpPr>
        <p:spPr bwMode="auto">
          <a:xfrm>
            <a:off x="7426827" y="1890129"/>
            <a:ext cx="1609669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Выполнение работы в более сжатые сроки</a:t>
            </a:r>
          </a:p>
        </p:txBody>
      </p:sp>
      <p:sp>
        <p:nvSpPr>
          <p:cNvPr id="47" name="TextBox 41"/>
          <p:cNvSpPr txBox="1">
            <a:spLocks noChangeArrowheads="1"/>
          </p:cNvSpPr>
          <p:nvPr/>
        </p:nvSpPr>
        <p:spPr bwMode="auto">
          <a:xfrm>
            <a:off x="7251199" y="2925403"/>
            <a:ext cx="1536449" cy="138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Переход от планирования к проектированию  с помощью технологических карт, карточек-подсказок</a:t>
            </a:r>
          </a:p>
        </p:txBody>
      </p:sp>
      <p:sp>
        <p:nvSpPr>
          <p:cNvPr id="48" name="TextBox 41"/>
          <p:cNvSpPr txBox="1">
            <a:spLocks noChangeArrowheads="1"/>
          </p:cNvSpPr>
          <p:nvPr/>
        </p:nvSpPr>
        <p:spPr bwMode="auto">
          <a:xfrm>
            <a:off x="7031767" y="4853283"/>
            <a:ext cx="1887669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Соблюдение порядка: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работа четырех правил расположения: на виду, легко взять, легко использовать, легко положить обратно.</a:t>
            </a:r>
          </a:p>
        </p:txBody>
      </p:sp>
    </p:spTree>
    <p:extLst>
      <p:ext uri="{BB962C8B-B14F-4D97-AF65-F5344CB8AC3E}">
        <p14:creationId xmlns:p14="http://schemas.microsoft.com/office/powerpoint/2010/main" xmlns="" val="3355203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62988" y="6570606"/>
            <a:ext cx="450850" cy="2857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F6EFED9C-3036-4EBC-806E-ED89E0143B16}" type="slidenum">
              <a:rPr lang="ru-RU" altLang="ru-RU" b="1" smtClean="0">
                <a:solidFill>
                  <a:srgbClr val="23263C"/>
                </a:solidFill>
                <a:latin typeface="Franklin Gothic Book" pitchFamily="34" charset="0"/>
              </a:rPr>
              <a:pPr algn="ctr"/>
              <a:t>7</a:t>
            </a:fld>
            <a:endParaRPr lang="ru-RU" altLang="ru-RU" b="1" dirty="0" smtClean="0">
              <a:solidFill>
                <a:srgbClr val="23263C"/>
              </a:solidFill>
              <a:latin typeface="Franklin Gothic Book" pitchFamily="34" charset="0"/>
            </a:endParaRPr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7029302" y="797617"/>
            <a:ext cx="1811931" cy="42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chemeClr val="tx2"/>
                </a:solidFill>
              </a:rPr>
              <a:t>Вклад в достижение цели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5170481" y="797617"/>
            <a:ext cx="15938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Решение</a:t>
            </a:r>
          </a:p>
        </p:txBody>
      </p:sp>
      <p:sp>
        <p:nvSpPr>
          <p:cNvPr id="25608" name="TextBox 41"/>
          <p:cNvSpPr txBox="1">
            <a:spLocks noChangeArrowheads="1"/>
          </p:cNvSpPr>
          <p:nvPr/>
        </p:nvSpPr>
        <p:spPr bwMode="auto">
          <a:xfrm>
            <a:off x="222125" y="1770881"/>
            <a:ext cx="1588570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Нерациональное размещение игрового материала</a:t>
            </a:r>
          </a:p>
        </p:txBody>
      </p:sp>
      <p:sp>
        <p:nvSpPr>
          <p:cNvPr id="25609" name="TextBox 41"/>
          <p:cNvSpPr txBox="1">
            <a:spLocks noChangeArrowheads="1"/>
          </p:cNvSpPr>
          <p:nvPr/>
        </p:nvSpPr>
        <p:spPr bwMode="auto">
          <a:xfrm>
            <a:off x="2071562" y="1617812"/>
            <a:ext cx="1708351" cy="101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100" dirty="0"/>
              <a:t>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Неумение воспитанников выстраивать последовательность своей деятельности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0458" y="1452548"/>
            <a:ext cx="8936805" cy="1616412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9" name="Стрелка: вправо 3"/>
          <p:cNvSpPr/>
          <p:nvPr/>
        </p:nvSpPr>
        <p:spPr>
          <a:xfrm>
            <a:off x="1810694" y="1818518"/>
            <a:ext cx="174625" cy="21282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: вправо 3"/>
          <p:cNvSpPr/>
          <p:nvPr/>
        </p:nvSpPr>
        <p:spPr>
          <a:xfrm>
            <a:off x="7163887" y="1837548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222125" y="797617"/>
            <a:ext cx="1674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Проблема</a:t>
            </a:r>
          </a:p>
        </p:txBody>
      </p:sp>
      <p:sp>
        <p:nvSpPr>
          <p:cNvPr id="31" name="TextBox 41"/>
          <p:cNvSpPr txBox="1">
            <a:spLocks noChangeArrowheads="1"/>
          </p:cNvSpPr>
          <p:nvPr/>
        </p:nvSpPr>
        <p:spPr bwMode="auto">
          <a:xfrm>
            <a:off x="3900225" y="1533236"/>
            <a:ext cx="3263662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1.Разработка  картотеки «Насыщение развивающей предметно-пространственной среды группы».</a:t>
            </a:r>
          </a:p>
          <a:p>
            <a:pPr>
              <a:defRPr/>
            </a:pP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2. Внедрение картотеки «Насыщение развивающей предметно-пространственной среды группы».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трелка: вправо 3"/>
          <p:cNvSpPr/>
          <p:nvPr/>
        </p:nvSpPr>
        <p:spPr>
          <a:xfrm>
            <a:off x="3626331" y="1806560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2720498" y="797617"/>
            <a:ext cx="1674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chemeClr val="tx2"/>
                </a:solidFill>
              </a:rPr>
              <a:t>Первопричина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201613" y="188640"/>
            <a:ext cx="8686800" cy="421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Анализ проблем «5 почему?»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6" name="TextBox 41"/>
          <p:cNvSpPr txBox="1">
            <a:spLocks noChangeArrowheads="1"/>
          </p:cNvSpPr>
          <p:nvPr/>
        </p:nvSpPr>
        <p:spPr bwMode="auto">
          <a:xfrm>
            <a:off x="123544" y="3945947"/>
            <a:ext cx="2110011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группе непривлекательных центров активности.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41"/>
          <p:cNvSpPr txBox="1">
            <a:spLocks noChangeArrowheads="1"/>
          </p:cNvSpPr>
          <p:nvPr/>
        </p:nvSpPr>
        <p:spPr bwMode="auto">
          <a:xfrm>
            <a:off x="2155571" y="4001347"/>
            <a:ext cx="1965701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200" b="1" dirty="0"/>
              <a:t>-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непопулярных центров активности  малопривлекательно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9309" y="3734574"/>
            <a:ext cx="8779104" cy="1647096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3" name="Стрелка: вправо 3"/>
          <p:cNvSpPr/>
          <p:nvPr/>
        </p:nvSpPr>
        <p:spPr>
          <a:xfrm>
            <a:off x="1980946" y="4303008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Стрелка: вправо 3"/>
          <p:cNvSpPr/>
          <p:nvPr/>
        </p:nvSpPr>
        <p:spPr>
          <a:xfrm>
            <a:off x="6809326" y="4312579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TextBox 41"/>
          <p:cNvSpPr txBox="1">
            <a:spLocks noChangeArrowheads="1"/>
          </p:cNvSpPr>
          <p:nvPr/>
        </p:nvSpPr>
        <p:spPr bwMode="auto">
          <a:xfrm>
            <a:off x="4325456" y="3734574"/>
            <a:ext cx="2571183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1.Дооснащение непопулярных центров активности разнообразными материалами для повышения привлекательности этих центров с учетом темы недели.</a:t>
            </a:r>
          </a:p>
          <a:p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2.Использование приемов игровой мотивации в центрах активности с учетом темы недели.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Стрелка: вправо 3"/>
          <p:cNvSpPr/>
          <p:nvPr/>
        </p:nvSpPr>
        <p:spPr>
          <a:xfrm>
            <a:off x="4121272" y="4362536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TextBox 41"/>
          <p:cNvSpPr txBox="1">
            <a:spLocks noChangeArrowheads="1"/>
          </p:cNvSpPr>
          <p:nvPr/>
        </p:nvSpPr>
        <p:spPr bwMode="auto">
          <a:xfrm>
            <a:off x="7426827" y="1613130"/>
            <a:ext cx="1609669" cy="101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в игровую деятельность большего количества детей</a:t>
            </a:r>
          </a:p>
        </p:txBody>
      </p:sp>
      <p:sp>
        <p:nvSpPr>
          <p:cNvPr id="47" name="TextBox 41"/>
          <p:cNvSpPr txBox="1">
            <a:spLocks noChangeArrowheads="1"/>
          </p:cNvSpPr>
          <p:nvPr/>
        </p:nvSpPr>
        <p:spPr bwMode="auto">
          <a:xfrm>
            <a:off x="7251199" y="3919240"/>
            <a:ext cx="1536449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игровой мотивации, самостоятельности и инициативы дошкольников.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2862098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409238" cy="10801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/>
              <a:t>							</a:t>
            </a:r>
            <a:r>
              <a:rPr lang="ru-RU" sz="1400" dirty="0" smtClean="0"/>
              <a:t>27.06.2020г.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Карта идеального состояния           </a:t>
            </a:r>
            <a:br>
              <a:rPr lang="ru-RU" sz="2400" dirty="0" smtClean="0"/>
            </a:br>
            <a:r>
              <a:rPr lang="ru-RU" sz="1600" dirty="0" smtClean="0"/>
              <a:t>«Оптимизация процесса подготовки к самостоятельной деятельности детей </a:t>
            </a:r>
            <a:br>
              <a:rPr lang="ru-RU" sz="1600" dirty="0" smtClean="0"/>
            </a:br>
            <a:r>
              <a:rPr lang="ru-RU" sz="1600" dirty="0" smtClean="0"/>
              <a:t>через насыщение среды группы элементами «бережливого пространства»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3300" y="6527800"/>
            <a:ext cx="347663" cy="285750"/>
          </a:xfrm>
        </p:spPr>
        <p:txBody>
          <a:bodyPr/>
          <a:lstStyle/>
          <a:p>
            <a:pPr algn="ctr">
              <a:defRPr/>
            </a:pPr>
            <a:fld id="{B47CC389-FC32-4AA7-8E9A-6F6DE73B0757}" type="slidenum">
              <a:rPr lang="ru-RU" b="1" smtClean="0">
                <a:solidFill>
                  <a:srgbClr val="474B78">
                    <a:lumMod val="50000"/>
                  </a:srgbClr>
                </a:solidFill>
              </a:rPr>
              <a:pPr algn="ctr">
                <a:defRPr/>
              </a:pPr>
              <a:t>8</a:t>
            </a:fld>
            <a:endParaRPr lang="ru-RU" b="1" dirty="0">
              <a:solidFill>
                <a:srgbClr val="474B78">
                  <a:lumMod val="50000"/>
                </a:srgbClr>
              </a:solidFill>
            </a:endParaRPr>
          </a:p>
        </p:txBody>
      </p:sp>
      <p:sp>
        <p:nvSpPr>
          <p:cNvPr id="78" name="Штриховая стрелка вправо 77"/>
          <p:cNvSpPr/>
          <p:nvPr/>
        </p:nvSpPr>
        <p:spPr>
          <a:xfrm>
            <a:off x="7452320" y="2447064"/>
            <a:ext cx="495300" cy="287337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5" name="Штриховая стрелка вправо 84"/>
          <p:cNvSpPr/>
          <p:nvPr/>
        </p:nvSpPr>
        <p:spPr>
          <a:xfrm>
            <a:off x="2339752" y="2492896"/>
            <a:ext cx="547976" cy="287337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0" name="Штриховая стрелка вправо 89"/>
          <p:cNvSpPr/>
          <p:nvPr/>
        </p:nvSpPr>
        <p:spPr>
          <a:xfrm>
            <a:off x="4853605" y="2518063"/>
            <a:ext cx="496431" cy="287337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99" name="Таблица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2019286"/>
              </p:ext>
            </p:extLst>
          </p:nvPr>
        </p:nvGraphicFramePr>
        <p:xfrm>
          <a:off x="504435" y="1700808"/>
          <a:ext cx="1719337" cy="2219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877"/>
                <a:gridCol w="452460"/>
              </a:tblGrid>
              <a:tr h="43204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Воспитатель</a:t>
                      </a:r>
                      <a:endParaRPr lang="ru-RU" sz="1400" dirty="0"/>
                    </a:p>
                  </a:txBody>
                  <a:tcPr marL="91474" marR="91474" marT="45719" marB="4571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564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Объявляет</a:t>
                      </a:r>
                      <a:r>
                        <a:rPr lang="ru-RU" sz="1400" baseline="0" dirty="0" smtClean="0"/>
                        <a:t> тему недели</a:t>
                      </a:r>
                      <a:endParaRPr lang="ru-RU" sz="1400" dirty="0"/>
                    </a:p>
                  </a:txBody>
                  <a:tcPr marL="91474" marR="91474" marT="45719" marB="4571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638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3-5 мин.</a:t>
                      </a:r>
                    </a:p>
                  </a:txBody>
                  <a:tcPr marL="91474" marR="91474" marT="45719" marB="457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91474" marR="91474" marT="45719" marB="45719" anchor="b"/>
                </a:tc>
              </a:tr>
            </a:tbl>
          </a:graphicData>
        </a:graphic>
      </p:graphicFrame>
      <p:graphicFrame>
        <p:nvGraphicFramePr>
          <p:cNvPr id="100" name="Таблица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9081592"/>
              </p:ext>
            </p:extLst>
          </p:nvPr>
        </p:nvGraphicFramePr>
        <p:xfrm>
          <a:off x="2987824" y="1700808"/>
          <a:ext cx="1727696" cy="2180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037"/>
                <a:gridCol w="454659"/>
              </a:tblGrid>
              <a:tr h="43640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Воспитатель, дети</a:t>
                      </a:r>
                      <a:endParaRPr lang="ru-RU" sz="1400" dirty="0"/>
                    </a:p>
                  </a:txBody>
                  <a:tcPr marL="91404" marR="91404" marT="45282" marB="4528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024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Определяют </a:t>
                      </a:r>
                      <a:r>
                        <a:rPr lang="ru-RU" sz="1400" dirty="0" smtClean="0"/>
                        <a:t>центр активности, требующий</a:t>
                      </a:r>
                      <a:r>
                        <a:rPr lang="ru-RU" sz="1400" baseline="0" dirty="0" smtClean="0"/>
                        <a:t> подготовки в соответствии с темой недели</a:t>
                      </a:r>
                      <a:endParaRPr lang="ru-RU" sz="1400" dirty="0" smtClean="0"/>
                    </a:p>
                  </a:txBody>
                  <a:tcPr marL="91404" marR="91404" marT="45282" marB="4528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69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</a:rPr>
                        <a:t>8 </a:t>
                      </a:r>
                      <a:r>
                        <a:rPr lang="ru-RU" sz="1400" dirty="0" smtClean="0">
                          <a:solidFill>
                            <a:srgbClr val="7030A0"/>
                          </a:solidFill>
                        </a:rPr>
                        <a:t>- </a:t>
                      </a:r>
                      <a:r>
                        <a:rPr lang="ru-RU" sz="1400" dirty="0" smtClean="0">
                          <a:solidFill>
                            <a:srgbClr val="7030A0"/>
                          </a:solidFill>
                        </a:rPr>
                        <a:t>10 </a:t>
                      </a:r>
                      <a:r>
                        <a:rPr lang="ru-RU" sz="1400" dirty="0" smtClean="0">
                          <a:solidFill>
                            <a:srgbClr val="7030A0"/>
                          </a:solidFill>
                        </a:rPr>
                        <a:t>мин.</a:t>
                      </a:r>
                    </a:p>
                  </a:txBody>
                  <a:tcPr marL="91404" marR="91404" marT="45282" marB="452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marL="91404" marR="91404" marT="45282" marB="45282" anchor="b"/>
                </a:tc>
              </a:tr>
            </a:tbl>
          </a:graphicData>
        </a:graphic>
      </p:graphicFrame>
      <p:graphicFrame>
        <p:nvGraphicFramePr>
          <p:cNvPr id="101" name="Таблица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4511965"/>
              </p:ext>
            </p:extLst>
          </p:nvPr>
        </p:nvGraphicFramePr>
        <p:xfrm>
          <a:off x="5508104" y="1700808"/>
          <a:ext cx="1750509" cy="216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847"/>
                <a:gridCol w="460662"/>
              </a:tblGrid>
              <a:tr h="43649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Воспитатель, дети</a:t>
                      </a:r>
                      <a:endParaRPr lang="ru-RU" sz="1400" dirty="0"/>
                    </a:p>
                  </a:txBody>
                  <a:tcPr marL="91516" marR="91516" marT="37318" marB="3731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01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Рационально </a:t>
                      </a:r>
                      <a:r>
                        <a:rPr lang="ru-RU" sz="1400" dirty="0" smtClean="0"/>
                        <a:t>размещают </a:t>
                      </a:r>
                      <a:r>
                        <a:rPr lang="ru-RU" sz="1400" dirty="0" smtClean="0"/>
                        <a:t>игровой материал</a:t>
                      </a:r>
                    </a:p>
                  </a:txBody>
                  <a:tcPr marL="91516" marR="91516" marT="37318" marB="3731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0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</a:rPr>
                        <a:t>13- 19 мин.</a:t>
                      </a:r>
                    </a:p>
                  </a:txBody>
                  <a:tcPr marL="91516" marR="91516" marT="37318" marB="373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marL="91516" marR="91516" marT="37318" marB="37318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29596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990" y="332656"/>
            <a:ext cx="8686800" cy="10081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/>
              <a:t>	Карта </a:t>
            </a:r>
            <a:r>
              <a:rPr lang="ru-RU" sz="2400" dirty="0"/>
              <a:t>идеального состояния</a:t>
            </a:r>
            <a:br>
              <a:rPr lang="ru-RU" sz="2400" dirty="0"/>
            </a:br>
            <a:r>
              <a:rPr lang="ru-RU" sz="1600" dirty="0"/>
              <a:t>«Оптимизация процесса подготовки к самостоятельной деятельности детей </a:t>
            </a:r>
            <a:br>
              <a:rPr lang="ru-RU" sz="1600" dirty="0"/>
            </a:br>
            <a:r>
              <a:rPr lang="ru-RU" sz="1600" dirty="0"/>
              <a:t>через насыщение среды группы элементами «бережливого пространства»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3300" y="6527800"/>
            <a:ext cx="347663" cy="285750"/>
          </a:xfrm>
        </p:spPr>
        <p:txBody>
          <a:bodyPr/>
          <a:lstStyle/>
          <a:p>
            <a:pPr algn="ctr">
              <a:defRPr/>
            </a:pPr>
            <a:fld id="{B47CC389-FC32-4AA7-8E9A-6F6DE73B0757}" type="slidenum">
              <a:rPr lang="ru-RU" b="1" smtClean="0">
                <a:solidFill>
                  <a:srgbClr val="474B78">
                    <a:lumMod val="50000"/>
                  </a:srgbClr>
                </a:solidFill>
              </a:rPr>
              <a:pPr algn="ctr">
                <a:defRPr/>
              </a:pPr>
              <a:t>9</a:t>
            </a:fld>
            <a:endParaRPr lang="ru-RU" b="1" dirty="0">
              <a:solidFill>
                <a:srgbClr val="474B78">
                  <a:lumMod val="50000"/>
                </a:srgbClr>
              </a:solidFill>
            </a:endParaRPr>
          </a:p>
        </p:txBody>
      </p:sp>
      <p:sp>
        <p:nvSpPr>
          <p:cNvPr id="85" name="Штриховая стрелка вправо 84"/>
          <p:cNvSpPr/>
          <p:nvPr/>
        </p:nvSpPr>
        <p:spPr>
          <a:xfrm>
            <a:off x="2223772" y="2926361"/>
            <a:ext cx="547976" cy="287337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0" name="Штриховая стрелка вправо 89"/>
          <p:cNvSpPr/>
          <p:nvPr/>
        </p:nvSpPr>
        <p:spPr>
          <a:xfrm>
            <a:off x="4716016" y="2924944"/>
            <a:ext cx="496431" cy="287337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99" name="Таблица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7046126"/>
              </p:ext>
            </p:extLst>
          </p:nvPr>
        </p:nvGraphicFramePr>
        <p:xfrm>
          <a:off x="498700" y="2204864"/>
          <a:ext cx="1719337" cy="2219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877"/>
                <a:gridCol w="452460"/>
              </a:tblGrid>
              <a:tr h="43204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Воспитатель</a:t>
                      </a:r>
                      <a:endParaRPr lang="ru-RU" sz="1400" dirty="0"/>
                    </a:p>
                  </a:txBody>
                  <a:tcPr marL="91474" marR="91474" marT="45719" marB="4571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564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Оснащает малопривлекательные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smtClean="0"/>
                        <a:t>центры активности недостающими материалами</a:t>
                      </a:r>
                      <a:endParaRPr lang="ru-RU" sz="1400" dirty="0"/>
                    </a:p>
                  </a:txBody>
                  <a:tcPr marL="91474" marR="91474" marT="45719" marB="4571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638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52 </a:t>
                      </a:r>
                      <a:r>
                        <a:rPr lang="ru-RU" sz="1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65 </a:t>
                      </a:r>
                      <a:r>
                        <a:rPr lang="ru-RU" sz="1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мин.</a:t>
                      </a:r>
                    </a:p>
                  </a:txBody>
                  <a:tcPr marL="91474" marR="91474" marT="45719" marB="457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marL="91474" marR="91474" marT="45719" marB="45719" anchor="b"/>
                </a:tc>
              </a:tr>
            </a:tbl>
          </a:graphicData>
        </a:graphic>
      </p:graphicFrame>
      <p:graphicFrame>
        <p:nvGraphicFramePr>
          <p:cNvPr id="100" name="Таблица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5971698"/>
              </p:ext>
            </p:extLst>
          </p:nvPr>
        </p:nvGraphicFramePr>
        <p:xfrm>
          <a:off x="2890860" y="2204864"/>
          <a:ext cx="1727696" cy="2180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037"/>
                <a:gridCol w="454659"/>
              </a:tblGrid>
              <a:tr h="43640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Воспитатель</a:t>
                      </a:r>
                      <a:endParaRPr lang="ru-RU" sz="1400" dirty="0"/>
                    </a:p>
                  </a:txBody>
                  <a:tcPr marL="91404" marR="91404" marT="45282" marB="4528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024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Организует самостоятельную деятельность детей</a:t>
                      </a:r>
                    </a:p>
                  </a:txBody>
                  <a:tcPr marL="91404" marR="91404" marT="45282" marB="4528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69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</a:rPr>
                        <a:t>14 </a:t>
                      </a:r>
                      <a:r>
                        <a:rPr lang="ru-RU" sz="1400" dirty="0" smtClean="0">
                          <a:solidFill>
                            <a:srgbClr val="7030A0"/>
                          </a:solidFill>
                        </a:rPr>
                        <a:t>- 19 мин.</a:t>
                      </a:r>
                    </a:p>
                  </a:txBody>
                  <a:tcPr marL="91404" marR="91404" marT="45282" marB="452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marL="91404" marR="91404" marT="45282" marB="45282" anchor="b"/>
                </a:tc>
              </a:tr>
            </a:tbl>
          </a:graphicData>
        </a:graphic>
      </p:graphicFrame>
      <p:graphicFrame>
        <p:nvGraphicFramePr>
          <p:cNvPr id="101" name="Таблица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3840023"/>
              </p:ext>
            </p:extLst>
          </p:nvPr>
        </p:nvGraphicFramePr>
        <p:xfrm>
          <a:off x="5334701" y="2204864"/>
          <a:ext cx="1750509" cy="2092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847"/>
                <a:gridCol w="460662"/>
              </a:tblGrid>
              <a:tr h="43649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Воспитатель</a:t>
                      </a:r>
                      <a:endParaRPr lang="ru-RU" sz="1400" dirty="0"/>
                    </a:p>
                  </a:txBody>
                  <a:tcPr marL="91516" marR="91516" marT="37318" marB="3731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815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Анализирует выбор детей центров активности</a:t>
                      </a:r>
                    </a:p>
                  </a:txBody>
                  <a:tcPr marL="91516" marR="91516" marT="37318" marB="3731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3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</a:rPr>
                        <a:t>5 - 10 мин.</a:t>
                      </a:r>
                    </a:p>
                  </a:txBody>
                  <a:tcPr marL="91516" marR="91516" marT="37318" marB="373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marL="91516" marR="91516" marT="37318" marB="37318" anchor="b"/>
                </a:tc>
              </a:tr>
            </a:tbl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5629328" y="5238246"/>
            <a:ext cx="2911764" cy="495010"/>
          </a:xfrm>
          <a:prstGeom prst="roundRect">
            <a:avLst/>
          </a:prstGeom>
          <a:gradFill>
            <a:gsLst>
              <a:gs pos="0">
                <a:schemeClr val="accent1">
                  <a:tint val="30000"/>
                  <a:satMod val="250000"/>
                </a:schemeClr>
              </a:gs>
              <a:gs pos="72000">
                <a:schemeClr val="accent1">
                  <a:tint val="75000"/>
                  <a:satMod val="210000"/>
                </a:schemeClr>
              </a:gs>
              <a:gs pos="100000">
                <a:schemeClr val="accent1">
                  <a:tint val="85000"/>
                  <a:satMod val="21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45716" y="5283745"/>
            <a:ext cx="291147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Franklin Gothic Medium"/>
                <a:cs typeface="Arial" charset="0"/>
              </a:rPr>
              <a:t>ВПП 95 </a:t>
            </a:r>
            <a:r>
              <a:rPr lang="ru-RU" dirty="0">
                <a:solidFill>
                  <a:prstClr val="black"/>
                </a:solidFill>
                <a:latin typeface="Franklin Gothic Medium"/>
                <a:cs typeface="Arial" charset="0"/>
              </a:rPr>
              <a:t>– </a:t>
            </a:r>
            <a:r>
              <a:rPr lang="ru-RU" dirty="0" smtClean="0">
                <a:solidFill>
                  <a:prstClr val="black"/>
                </a:solidFill>
                <a:latin typeface="Franklin Gothic Medium"/>
                <a:cs typeface="Arial" charset="0"/>
              </a:rPr>
              <a:t>128 мин.</a:t>
            </a:r>
          </a:p>
        </p:txBody>
      </p:sp>
    </p:spTree>
    <p:extLst>
      <p:ext uri="{BB962C8B-B14F-4D97-AF65-F5344CB8AC3E}">
        <p14:creationId xmlns:p14="http://schemas.microsoft.com/office/powerpoint/2010/main" xmlns="" val="2504460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1359</Words>
  <Application>Microsoft Office PowerPoint</Application>
  <PresentationFormat>Экран (4:3)</PresentationFormat>
  <Paragraphs>326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think-cell Slide</vt:lpstr>
      <vt:lpstr>ПАСПОРТ ПРОЕКТА «ОПТИМИЗАЦИЯ ПРОЦЕССА ПОДГОТОВКИ  К САМОСТОЯТЕЛЬНОЙ ДЕЯТЕЛЬНОСТИ ДЕТЕЙ ЧЕРЕЗ НАСЫЩЕНИЕ СРЕДЫ ГРУППЫ ЭЛЕМЕНТАМИ «БЕРЕЖЛИВОГО ПРОСТРАНСТВА»</vt:lpstr>
      <vt:lpstr>Команда проекта </vt:lpstr>
      <vt:lpstr>  Карта текущего состояния         18.06.2020г.</vt:lpstr>
      <vt:lpstr>  Карта текущего состояния    </vt:lpstr>
      <vt:lpstr>Пирамида проблем</vt:lpstr>
      <vt:lpstr>Слайд 6</vt:lpstr>
      <vt:lpstr>Слайд 7</vt:lpstr>
      <vt:lpstr>       27.06.2020г. Карта идеального состояния            «Оптимизация процесса подготовки к самостоятельной деятельности детей  через насыщение среды группы элементами «бережливого пространства»</vt:lpstr>
      <vt:lpstr> Карта идеального состояния «Оптимизация процесса подготовки к самостоятельной деятельности детей  через насыщение среды группы элементами «бережливого пространства»</vt:lpstr>
      <vt:lpstr>  Карта целевого состояния       03.07.2020г.</vt:lpstr>
      <vt:lpstr>  Карта целевого состояния</vt:lpstr>
      <vt:lpstr>Достигнутые результаты (было и стало) </vt:lpstr>
      <vt:lpstr>Достигнутые результаты (было и стало) </vt:lpstr>
      <vt:lpstr>Достигнутые результаты (было и стало) </vt:lpstr>
      <vt:lpstr>Слайд 15</vt:lpstr>
      <vt:lpstr>Достигнутые результаты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1</cp:lastModifiedBy>
  <cp:revision>77</cp:revision>
  <cp:lastPrinted>2020-10-21T09:56:43Z</cp:lastPrinted>
  <dcterms:created xsi:type="dcterms:W3CDTF">2018-08-20T14:01:12Z</dcterms:created>
  <dcterms:modified xsi:type="dcterms:W3CDTF">2020-10-23T12:30:12Z</dcterms:modified>
</cp:coreProperties>
</file>