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2" r:id="rId3"/>
    <p:sldId id="295" r:id="rId4"/>
    <p:sldId id="296" r:id="rId5"/>
    <p:sldId id="297" r:id="rId6"/>
    <p:sldId id="298" r:id="rId7"/>
    <p:sldId id="300" r:id="rId8"/>
    <p:sldId id="299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Федеральный </a:t>
          </a:r>
        </a:p>
        <a:p>
          <a:r>
            <a:rPr lang="ru-RU" sz="1200" b="1" dirty="0" smtClean="0"/>
            <a:t>уровень</a:t>
          </a:r>
          <a:endParaRPr lang="ru-RU" sz="1200" b="1" dirty="0"/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FFC000">
            <a:alpha val="70000"/>
          </a:srgbClr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ru-RU" sz="1200" b="1" dirty="0" smtClean="0"/>
            <a:t>Уровень </a:t>
          </a:r>
          <a:r>
            <a:rPr lang="ru-RU" sz="1200" b="1" dirty="0"/>
            <a:t>организации</a:t>
          </a:r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B055CD-AF9A-41AF-880C-C1D3E09E5F46}" type="presOf" srcId="{C055D918-0D48-44D3-9287-CAE1B93EB64A}" destId="{8C222443-D6D5-437E-8A06-7845FF64044F}" srcOrd="0" destOrd="0" presId="urn:microsoft.com/office/officeart/2005/8/layout/pyramid1"/>
    <dgm:cxn modelId="{8FF97312-6673-421B-95A2-BB92A0865D60}" type="presOf" srcId="{8380A261-4409-4C6B-8A07-0D64C5422F6D}" destId="{3405B94A-B110-4EB0-B99D-680A85764021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143E4032-B20F-4D70-BCFB-A9F93F716C50}" type="presOf" srcId="{CBB2EDB4-08BF-49DB-9282-C363CE23E3D0}" destId="{8064A9E2-4365-4891-A563-4210D9FE6047}" srcOrd="1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0ECEFD62-42E6-4B2F-825E-B293DA13B7CC}" type="presOf" srcId="{F014B99B-BC0F-4D51-AA35-03139CBC5BDF}" destId="{158BBE6D-1C8E-4142-827F-B1B32D20364B}" srcOrd="1" destOrd="0" presId="urn:microsoft.com/office/officeart/2005/8/layout/pyramid1"/>
    <dgm:cxn modelId="{70C1053E-EE52-447D-B594-0B368C6C87AD}" type="presOf" srcId="{CBB2EDB4-08BF-49DB-9282-C363CE23E3D0}" destId="{7099C5AD-A666-455F-9144-31509FAE35FB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675CB419-41F6-4750-8B7F-3B145CB0F527}" type="presOf" srcId="{F014B99B-BC0F-4D51-AA35-03139CBC5BDF}" destId="{47753778-DDCD-4F66-8671-0963E55AC1AB}" srcOrd="0" destOrd="0" presId="urn:microsoft.com/office/officeart/2005/8/layout/pyramid1"/>
    <dgm:cxn modelId="{21E2C45B-EE99-4917-850D-4072018E7978}" type="presOf" srcId="{8380A261-4409-4C6B-8A07-0D64C5422F6D}" destId="{EB789FCB-B92C-4A52-BB06-4A95FA62001B}" srcOrd="1" destOrd="0" presId="urn:microsoft.com/office/officeart/2005/8/layout/pyramid1"/>
    <dgm:cxn modelId="{3276699B-C585-424D-81CC-5810A994FEC2}" type="presParOf" srcId="{8C222443-D6D5-437E-8A06-7845FF64044F}" destId="{8E592AC7-B094-488F-86DE-8B46AA43A5F7}" srcOrd="0" destOrd="0" presId="urn:microsoft.com/office/officeart/2005/8/layout/pyramid1"/>
    <dgm:cxn modelId="{184EA14F-FFBA-4B34-BB75-EA5BAD4E7C81}" type="presParOf" srcId="{8E592AC7-B094-488F-86DE-8B46AA43A5F7}" destId="{47753778-DDCD-4F66-8671-0963E55AC1AB}" srcOrd="0" destOrd="0" presId="urn:microsoft.com/office/officeart/2005/8/layout/pyramid1"/>
    <dgm:cxn modelId="{90322AC4-4732-4DCC-8134-E0F0D410FC2E}" type="presParOf" srcId="{8E592AC7-B094-488F-86DE-8B46AA43A5F7}" destId="{158BBE6D-1C8E-4142-827F-B1B32D20364B}" srcOrd="1" destOrd="0" presId="urn:microsoft.com/office/officeart/2005/8/layout/pyramid1"/>
    <dgm:cxn modelId="{365A1B99-091C-476B-B003-139BBF1C65D5}" type="presParOf" srcId="{8C222443-D6D5-437E-8A06-7845FF64044F}" destId="{08609C55-E487-4600-AFD0-8994D3888F22}" srcOrd="1" destOrd="0" presId="urn:microsoft.com/office/officeart/2005/8/layout/pyramid1"/>
    <dgm:cxn modelId="{2D4B5D4F-41AB-4715-8665-DECAC62C3335}" type="presParOf" srcId="{08609C55-E487-4600-AFD0-8994D3888F22}" destId="{7099C5AD-A666-455F-9144-31509FAE35FB}" srcOrd="0" destOrd="0" presId="urn:microsoft.com/office/officeart/2005/8/layout/pyramid1"/>
    <dgm:cxn modelId="{F738EB09-24AA-4BA5-8C18-2BF268BAF2A0}" type="presParOf" srcId="{08609C55-E487-4600-AFD0-8994D3888F22}" destId="{8064A9E2-4365-4891-A563-4210D9FE6047}" srcOrd="1" destOrd="0" presId="urn:microsoft.com/office/officeart/2005/8/layout/pyramid1"/>
    <dgm:cxn modelId="{4B89E5CD-9C3F-4067-8321-150A33AD0601}" type="presParOf" srcId="{8C222443-D6D5-437E-8A06-7845FF64044F}" destId="{4E66420A-6794-4210-A8DC-A681DFE94B26}" srcOrd="2" destOrd="0" presId="urn:microsoft.com/office/officeart/2005/8/layout/pyramid1"/>
    <dgm:cxn modelId="{C1CB99B9-CE77-44FA-9329-85EE85E8616F}" type="presParOf" srcId="{4E66420A-6794-4210-A8DC-A681DFE94B26}" destId="{3405B94A-B110-4EB0-B99D-680A85764021}" srcOrd="0" destOrd="0" presId="urn:microsoft.com/office/officeart/2005/8/layout/pyramid1"/>
    <dgm:cxn modelId="{40423A96-5247-412F-A09D-08A5A90E1AB7}" type="presParOf" srcId="{4E66420A-6794-4210-A8DC-A681DFE94B26}" destId="{EB789FCB-B92C-4A52-BB06-4A95FA62001B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pPr/>
              <a:t>27.10.20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pPr/>
              <a:t>27.10.20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0" y="428604"/>
            <a:ext cx="8648700" cy="43973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ПАСПОРТ ПРОЕКТА  «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Оптимизация процесса </a:t>
            </a:r>
            <a:b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презентации центров активности в группе для мотивации самостоятельной деятельности воспитанников»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285720" y="1000108"/>
            <a:ext cx="8636000" cy="16160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85720" y="2643182"/>
            <a:ext cx="8636000" cy="17145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357158" y="1071546"/>
            <a:ext cx="1798637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Общая информация </a:t>
            </a: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285720" y="4500570"/>
            <a:ext cx="8643998" cy="89695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357158" y="2643182"/>
            <a:ext cx="26515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Обоснование выбора процесса</a:t>
            </a:r>
            <a:endParaRPr lang="ru-RU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428596" y="4357694"/>
            <a:ext cx="121264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Цель </a:t>
            </a:r>
            <a:r>
              <a:rPr lang="ru-RU" sz="1400" dirty="0">
                <a:solidFill>
                  <a:schemeClr val="accent2"/>
                </a:solidFill>
                <a:latin typeface="+mn-lt"/>
              </a:rPr>
              <a:t>проекта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143108" y="928670"/>
            <a:ext cx="50720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органа местного  самоуправления: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Яковлевского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МБДОУ «Детский сад «Светлячок» г.Строитель»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Границы процесса: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презентация центров активности до проявления  детьми самостоятельной  деятельности в центрах активности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Дата начала  проекта: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10. 06. 2020.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Дата окончания проекта: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23.10.2020г.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63550" y="2980691"/>
            <a:ext cx="83153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1.Отсутствие мотивации у воспитанников для самостоятельной деятельности.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2.Использование центров активности не по назначению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3.Низкий уровень посещаемости центров активности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Затруднение воспитанников в эффективном использовании центров активности.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5.Отсутствие маркировки в центрах активности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6.Не во всех центрах есть алгоритмы действий детей.</a:t>
            </a:r>
          </a:p>
          <a:p>
            <a:pPr marL="349250" indent="-349250"/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marL="349250" indent="-349250">
              <a:buFont typeface="Arial" charset="0"/>
              <a:buAutoNum type="arabicPeriod"/>
            </a:pPr>
            <a:endParaRPr lang="ru-RU" sz="1400" dirty="0">
              <a:solidFill>
                <a:srgbClr val="002060"/>
              </a:solidFill>
            </a:endParaRPr>
          </a:p>
          <a:p>
            <a:pPr marL="349250" indent="-349250">
              <a:buFont typeface="Arial" charset="0"/>
              <a:buAutoNum type="arabicPeriod"/>
            </a:pP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6100" y="4797152"/>
            <a:ext cx="832326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                         </a:t>
            </a:r>
            <a:endParaRPr lang="ru-RU" sz="1600" dirty="0" smtClean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rgbClr val="00206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285720" y="5500702"/>
            <a:ext cx="8643998" cy="114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TextBox 16">
            <a:extLst>
              <a:ext uri="{FF2B5EF4-FFF2-40B4-BE49-F238E27FC236}"/>
            </a:extLst>
          </p:cNvPr>
          <p:cNvSpPr txBox="1"/>
          <p:nvPr/>
        </p:nvSpPr>
        <p:spPr>
          <a:xfrm>
            <a:off x="357158" y="5500702"/>
            <a:ext cx="15199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Эффекты </a:t>
            </a:r>
            <a:r>
              <a:rPr lang="ru-RU" sz="1400" dirty="0">
                <a:solidFill>
                  <a:schemeClr val="accent2"/>
                </a:solidFill>
                <a:latin typeface="+mn-lt"/>
              </a:rPr>
              <a:t>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720" y="5715016"/>
            <a:ext cx="85875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smtClean="0"/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Повышение мотивации у дошкольников к самостоятельной деятельности..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Улучшение эмоционального и психологического состояния детей.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Разработка и размещение алгоритмов деятельности детей в центрах активности.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Дооснащение невостребованных центров активности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1</a:t>
            </a:fld>
            <a:endParaRPr lang="ru-RU" sz="14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428736"/>
            <a:ext cx="1899292" cy="12216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57158" y="4643446"/>
            <a:ext cx="8572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временных затрат на принятие ребенком самостоятельного решения осуществления деятельности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центре активности, согласно его предназначению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менее чем на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30%.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/>
                <a:cs typeface="Times New Roman"/>
              </a:rPr>
              <a:t>Увеличение времени проявления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детьми самостоятельной  деятельности в центрах активности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184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/>
            </a:extLst>
          </p:cNvPr>
          <p:cNvSpPr/>
          <p:nvPr/>
        </p:nvSpPr>
        <p:spPr>
          <a:xfrm>
            <a:off x="214282" y="3571876"/>
            <a:ext cx="8501122" cy="2463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14282" y="1214422"/>
            <a:ext cx="8501122" cy="22860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TextBox 31">
            <a:extLst>
              <a:ext uri="{FF2B5EF4-FFF2-40B4-BE49-F238E27FC236}"/>
            </a:extLst>
          </p:cNvPr>
          <p:cNvSpPr txBox="1"/>
          <p:nvPr/>
        </p:nvSpPr>
        <p:spPr>
          <a:xfrm>
            <a:off x="317500" y="1306513"/>
            <a:ext cx="1644650" cy="52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Руководство проектом</a:t>
            </a:r>
          </a:p>
        </p:txBody>
      </p:sp>
      <p:sp>
        <p:nvSpPr>
          <p:cNvPr id="39" name="TextBox 38">
            <a:extLst>
              <a:ext uri="{FF2B5EF4-FFF2-40B4-BE49-F238E27FC236}"/>
            </a:extLst>
          </p:cNvPr>
          <p:cNvSpPr txBox="1"/>
          <p:nvPr/>
        </p:nvSpPr>
        <p:spPr>
          <a:xfrm>
            <a:off x="315913" y="3630613"/>
            <a:ext cx="151740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Команда проекта</a:t>
            </a:r>
            <a:endParaRPr lang="ru-RU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8616" name="Заголовок 2"/>
          <p:cNvSpPr>
            <a:spLocks noGrp="1"/>
          </p:cNvSpPr>
          <p:nvPr>
            <p:ph type="title"/>
          </p:nvPr>
        </p:nvSpPr>
        <p:spPr>
          <a:xfrm>
            <a:off x="244475" y="332656"/>
            <a:ext cx="8648700" cy="439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проекта </a:t>
            </a:r>
          </a:p>
        </p:txBody>
      </p:sp>
      <p:sp>
        <p:nvSpPr>
          <p:cNvPr id="19" name="Rectangle 53"/>
          <p:cNvSpPr txBox="1">
            <a:spLocks noChangeArrowheads="1"/>
          </p:cNvSpPr>
          <p:nvPr/>
        </p:nvSpPr>
        <p:spPr bwMode="auto">
          <a:xfrm>
            <a:off x="2101800" y="3074988"/>
            <a:ext cx="1462088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960"/>
              </a:buClr>
              <a:defRPr/>
            </a:pP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1" name="Rectangle 53"/>
          <p:cNvSpPr txBox="1">
            <a:spLocks noChangeArrowheads="1"/>
          </p:cNvSpPr>
          <p:nvPr/>
        </p:nvSpPr>
        <p:spPr bwMode="auto">
          <a:xfrm>
            <a:off x="2428860" y="3071810"/>
            <a:ext cx="1785938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Тютина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В.И.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>
              <a:buClr>
                <a:srgbClr val="002960"/>
              </a:buClr>
              <a:defRPr/>
            </a:pPr>
            <a:endParaRPr lang="ru-RU" altLang="ru-RU" sz="1000" b="1" kern="0" dirty="0" smtClean="0">
              <a:solidFill>
                <a:srgbClr val="00295C"/>
              </a:solidFill>
            </a:endParaRPr>
          </a:p>
        </p:txBody>
      </p:sp>
      <p:sp>
        <p:nvSpPr>
          <p:cNvPr id="22" name="Rectangle 165"/>
          <p:cNvSpPr txBox="1">
            <a:spLocks noChangeArrowheads="1"/>
          </p:cNvSpPr>
          <p:nvPr/>
        </p:nvSpPr>
        <p:spPr bwMode="auto">
          <a:xfrm>
            <a:off x="2428860" y="1357299"/>
            <a:ext cx="2143139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19125" lvl="4" indent="0" algn="ctr">
              <a:buClr>
                <a:srgbClr val="002960"/>
              </a:buClr>
              <a:buSzPct val="89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Руководитель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571612"/>
            <a:ext cx="1285676" cy="14708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Rectangle 53"/>
          <p:cNvSpPr txBox="1">
            <a:spLocks noChangeArrowheads="1"/>
          </p:cNvSpPr>
          <p:nvPr/>
        </p:nvSpPr>
        <p:spPr bwMode="auto">
          <a:xfrm>
            <a:off x="467544" y="5579368"/>
            <a:ext cx="1604126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Орехова Е.К.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заведующий</a:t>
            </a:r>
          </a:p>
          <a:p>
            <a:pPr algn="ctr"/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4090293"/>
            <a:ext cx="1076375" cy="1452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Rectangle 53"/>
          <p:cNvSpPr txBox="1">
            <a:spLocks noChangeArrowheads="1"/>
          </p:cNvSpPr>
          <p:nvPr/>
        </p:nvSpPr>
        <p:spPr bwMode="auto">
          <a:xfrm>
            <a:off x="1928794" y="5643578"/>
            <a:ext cx="1462088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Чеботарева О.В.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00232" y="4143380"/>
            <a:ext cx="1076375" cy="1452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2</a:t>
            </a:fld>
            <a:endParaRPr lang="ru-RU" sz="1400" dirty="0"/>
          </a:p>
        </p:txBody>
      </p:sp>
      <p:pic>
        <p:nvPicPr>
          <p:cNvPr id="24" name="Picture 4" descr="http://dssvetlachok.yak-uo.ru/media/_versions/%D0%BE%D1%80%D0%B5%D1%85%D0%BE%D0%B2%D0%B0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14818"/>
            <a:ext cx="1267771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5" descr="C:\Users\User\Desktop\САЙТ\Сведения об образовательной организации\Руководство. Педагогический состав\82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571612"/>
            <a:ext cx="1071570" cy="1607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2" descr="http://sad4kr-gr.ucoz.net/KARTINKI/logoti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857364"/>
            <a:ext cx="1000132" cy="1287171"/>
          </a:xfrm>
          <a:prstGeom prst="rect">
            <a:avLst/>
          </a:prstGeom>
          <a:noFill/>
        </p:spPr>
      </p:pic>
      <p:pic>
        <p:nvPicPr>
          <p:cNvPr id="48129" name="Picture 1" descr="C:\Users\User\Desktop\САЙТ\Сведения об образовательной организации\Руководство. Педагогический состав\82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4214818"/>
            <a:ext cx="885805" cy="1328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0436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214313" y="1071563"/>
            <a:ext cx="8643937" cy="531812"/>
          </a:xfrm>
        </p:spPr>
        <p:txBody>
          <a:bodyPr>
            <a:normAutofit fontScale="90000"/>
          </a:bodyPr>
          <a:lstStyle/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Карта текущего состояния процесса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</a:t>
            </a:r>
            <a:r>
              <a:rPr lang="ru-RU" sz="18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процесса презентации центров активности в группе для мотивации самостоятельной деятельности воспитанников»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latin typeface="Arial" pitchFamily="34" charset="0"/>
                <a:cs typeface="Arial" pitchFamily="34" charset="0"/>
              </a:rPr>
            </a:b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470900" cy="6477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24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74A261D7-6997-4E55-B5F3-94244C57EDE8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/>
        </p:nvGraphicFramePr>
        <p:xfrm>
          <a:off x="6000750" y="5357813"/>
          <a:ext cx="3143240" cy="1490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40"/>
              </a:tblGrid>
              <a:tr h="2661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6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8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6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1386206"/>
              </p:ext>
            </p:extLst>
          </p:nvPr>
        </p:nvGraphicFramePr>
        <p:xfrm>
          <a:off x="7072330" y="3500438"/>
          <a:ext cx="1143008" cy="1341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8"/>
              </a:tblGrid>
              <a:tr h="22812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52883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Организуют деятельность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центре, согласно инструкции воспитателя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15553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7-10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8777264"/>
              </p:ext>
            </p:extLst>
          </p:nvPr>
        </p:nvGraphicFramePr>
        <p:xfrm>
          <a:off x="5214942" y="3429000"/>
          <a:ext cx="1143008" cy="13573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8"/>
              </a:tblGrid>
              <a:tr h="3779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72161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Ждут (нуждаются в инструкции воспитателя)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25771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3-5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3387707"/>
              </p:ext>
            </p:extLst>
          </p:nvPr>
        </p:nvGraphicFramePr>
        <p:xfrm>
          <a:off x="3214678" y="3500438"/>
          <a:ext cx="1285884" cy="12287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5884"/>
              </a:tblGrid>
              <a:tr h="220027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664852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Выбирают центр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активности (после предложения воспитателя)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220027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0511460"/>
              </p:ext>
            </p:extLst>
          </p:nvPr>
        </p:nvGraphicFramePr>
        <p:xfrm>
          <a:off x="642910" y="3357562"/>
          <a:ext cx="1428760" cy="13960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8760"/>
              </a:tblGrid>
              <a:tr h="50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  <a:r>
                        <a:rPr lang="ru-RU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группы</a:t>
                      </a:r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53275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  центров активности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6324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20-30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55" name="Стрелка вправо 54"/>
          <p:cNvSpPr/>
          <p:nvPr/>
        </p:nvSpPr>
        <p:spPr>
          <a:xfrm>
            <a:off x="6500826" y="3429000"/>
            <a:ext cx="428628" cy="27031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7" name="Стрелка вправо 56"/>
          <p:cNvSpPr/>
          <p:nvPr/>
        </p:nvSpPr>
        <p:spPr>
          <a:xfrm>
            <a:off x="4714876" y="3357562"/>
            <a:ext cx="285752" cy="27031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2571736" y="3286124"/>
            <a:ext cx="357190" cy="27031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5" name="Пятно 1 60"/>
          <p:cNvSpPr/>
          <p:nvPr/>
        </p:nvSpPr>
        <p:spPr>
          <a:xfrm>
            <a:off x="1714480" y="3071810"/>
            <a:ext cx="642942" cy="4333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Пятно 1 60"/>
          <p:cNvSpPr/>
          <p:nvPr/>
        </p:nvSpPr>
        <p:spPr>
          <a:xfrm>
            <a:off x="5214942" y="3000372"/>
            <a:ext cx="500066" cy="4333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Пятно 1 60"/>
          <p:cNvSpPr/>
          <p:nvPr/>
        </p:nvSpPr>
        <p:spPr>
          <a:xfrm>
            <a:off x="3143240" y="3000372"/>
            <a:ext cx="500066" cy="4333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Пятно 1 60"/>
          <p:cNvSpPr/>
          <p:nvPr/>
        </p:nvSpPr>
        <p:spPr>
          <a:xfrm>
            <a:off x="7000892" y="3071810"/>
            <a:ext cx="500066" cy="4333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71802" y="235743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Отсутствие интереса у детей  в центре активности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14942" y="25003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получают инструкцию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42910" y="2143116"/>
            <a:ext cx="1714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Насыщение центров активности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материалом не интересным, не понятным для детей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643702" y="2428868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понимают предназначение центра. Быстро теряют интерес,  уходят из центра</a:t>
            </a:r>
            <a:endParaRPr lang="ru-RU" sz="1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214282" y="5929330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ВПП (время протекания процесса) – 31- 47 минут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04800" y="1412875"/>
            <a:ext cx="8686800" cy="550863"/>
          </a:xfrm>
        </p:spPr>
        <p:txBody>
          <a:bodyPr/>
          <a:lstStyle/>
          <a:p>
            <a:pPr eaLnBrk="1" hangingPunct="1"/>
            <a:r>
              <a:rPr lang="ru-RU" sz="2400" smtClean="0"/>
              <a:t>Пирамида проблем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A72398FC-FD3C-463B-98CB-8FF5F6A254EC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4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95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071538" y="2285993"/>
          <a:ext cx="5214974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143375" y="3143250"/>
            <a:ext cx="2071688" cy="42862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НЕ ВЫЯВЛЕНЫ</a:t>
            </a:r>
          </a:p>
        </p:txBody>
      </p:sp>
      <p:sp>
        <p:nvSpPr>
          <p:cNvPr id="9" name="Пятно 1 60"/>
          <p:cNvSpPr/>
          <p:nvPr/>
        </p:nvSpPr>
        <p:spPr>
          <a:xfrm>
            <a:off x="1857375" y="5286375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2428875" y="5857875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4" name="Пятно 1 60"/>
          <p:cNvSpPr/>
          <p:nvPr/>
        </p:nvSpPr>
        <p:spPr>
          <a:xfrm>
            <a:off x="4429125" y="578643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5" name="Пятно 1 60"/>
          <p:cNvSpPr/>
          <p:nvPr/>
        </p:nvSpPr>
        <p:spPr>
          <a:xfrm>
            <a:off x="4572000" y="5072063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00563" y="4286250"/>
            <a:ext cx="2500312" cy="500063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НЕ ВЫЯВЛЕНЫ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643570" y="4929198"/>
          <a:ext cx="3286148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48"/>
              </a:tblGrid>
              <a:tr h="8910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Насыщение центров активности   материалом не интересным, не понятным для детей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интереса у детей в центре активности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Не получают инструкцию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Не понимают предназначение центра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Быстро теряют интерес, уходят из центра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0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0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5DD7A-B814-46E7-A598-17158D40F94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5" y="500063"/>
            <a:ext cx="8686800" cy="785812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438" name="Прямоугольник 5"/>
          <p:cNvSpPr>
            <a:spLocks noChangeArrowheads="1"/>
          </p:cNvSpPr>
          <p:nvPr/>
        </p:nvSpPr>
        <p:spPr bwMode="auto">
          <a:xfrm>
            <a:off x="785786" y="357166"/>
            <a:ext cx="80804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Medium" pitchFamily="34" charset="0"/>
              </a:rPr>
              <a:t>Анализ проблем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95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5" y="928670"/>
          <a:ext cx="8786872" cy="3733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90023"/>
                <a:gridCol w="2412705"/>
                <a:gridCol w="2285381"/>
                <a:gridCol w="1998763"/>
              </a:tblGrid>
              <a:tr h="51816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Первопричины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Решения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Вклад в достижение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 посещаемости центров активности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Насыщение центров активности 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материалом не интересным, не понятным для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Дооснащение центров активности. Взаимодействие в оснащении центров с родителями (законными представителями)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специалистами ДОУ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центры активности оснащены всем необходимым оборудованием способствующим их привлекательности для детей.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мотивации у воспитанников для самостоятельной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Отсутствие интереса у детей в центре активности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проблемно- поисковых ситуаций.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мотивации дошкольников при работе в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центрах активности.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Затруднение воспитанников в эффективном использовании центров активности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понимают предназначение центра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Быстро теряют интерес,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уходят из центра</a:t>
                      </a:r>
                    </a:p>
                    <a:p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и размещение алгоритмов деятельности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центрах активности.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центрах размещены алгоритмы деятельности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центров активности не по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назначению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Неумение детей действовать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самостоятельно. 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изготовление карточек подсказок, маркировка материалов центра.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Маркировка материалов в центрах активности, размещение карточек - подсказок.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8786874" cy="838200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latin typeface="Franklin Gothic Medium" pitchFamily="34" charset="0"/>
              </a:rPr>
              <a:t>Карта целевого состояния процесса</a:t>
            </a:r>
            <a:br>
              <a:rPr lang="ru-RU" sz="1600" dirty="0" smtClean="0">
                <a:latin typeface="Franklin Gothic Medium" pitchFamily="34" charset="0"/>
              </a:rPr>
            </a:br>
            <a:r>
              <a:rPr lang="ru-RU" sz="1400" dirty="0" smtClean="0">
                <a:latin typeface="Franklin Gothic Medium" pitchFamily="34" charset="0"/>
              </a:rPr>
              <a:t>«</a:t>
            </a:r>
            <a:r>
              <a:rPr lang="ru-RU" sz="1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</a:t>
            </a: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процесса подготовки центров активности в группе для мотивации самостоятельной </a:t>
            </a:r>
            <a:b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 воспитанников»</a:t>
            </a:r>
            <a:endParaRPr lang="ru-RU" sz="1600" dirty="0" smtClean="0">
              <a:latin typeface="Franklin Gothic Medium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13D3F16A-6277-405D-89F9-9658A4A317D3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2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24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8446" name="TextBox 48"/>
          <p:cNvSpPr txBox="1">
            <a:spLocks noChangeArrowheads="1"/>
          </p:cNvSpPr>
          <p:nvPr/>
        </p:nvSpPr>
        <p:spPr bwMode="auto">
          <a:xfrm>
            <a:off x="214282" y="5214950"/>
            <a:ext cx="4608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ВПП (время протекания процесса) – 21 – 29 минуты</a:t>
            </a:r>
            <a:r>
              <a:rPr lang="ru-RU" sz="1200" dirty="0" smtClean="0"/>
              <a:t> </a:t>
            </a:r>
          </a:p>
          <a:p>
            <a:endParaRPr lang="ru-RU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8868709"/>
              </p:ext>
            </p:extLst>
          </p:nvPr>
        </p:nvGraphicFramePr>
        <p:xfrm>
          <a:off x="5572132" y="2428869"/>
          <a:ext cx="1643074" cy="16430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3074"/>
              </a:tblGrid>
              <a:tr h="41076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95223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центрах активности группы, согласно оснащению и предназначению центра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28006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5-7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070861"/>
              </p:ext>
            </p:extLst>
          </p:nvPr>
        </p:nvGraphicFramePr>
        <p:xfrm>
          <a:off x="3357554" y="2500306"/>
          <a:ext cx="1376372" cy="16675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6372"/>
              </a:tblGrid>
              <a:tr h="455025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90230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выбирают центр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активности 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1024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000100" y="2928934"/>
          <a:ext cx="1357322" cy="13573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7322"/>
              </a:tblGrid>
              <a:tr h="506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  <a:r>
                        <a:rPr lang="ru-RU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группы</a:t>
                      </a:r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Насыщение центров активности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4508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15-20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34" name="Стрелка вправо 33"/>
          <p:cNvSpPr/>
          <p:nvPr/>
        </p:nvSpPr>
        <p:spPr>
          <a:xfrm>
            <a:off x="4929190" y="3143248"/>
            <a:ext cx="323852" cy="36686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2643174" y="3143248"/>
            <a:ext cx="404815" cy="36686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5720" y="1714488"/>
            <a:ext cx="24288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Дооснащение центров активности. Взаимодействие в оснащении центров с родителями (законными представителями) и специалистами ДОУ. Создание проблемно- поисковых ситуаций.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72066" y="1857364"/>
            <a:ext cx="34290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Создание и размещение алгоритмов деятельности в центрах активности. Маркировка центров активности.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857232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Карта идеального состояния процесса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</a:t>
            </a: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процесса презентации центров активности в группе для мотивации самостоятельной деятельности воспитанников»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2143116"/>
          <a:ext cx="1428760" cy="13573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8760"/>
              </a:tblGrid>
              <a:tr h="33932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78662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 используют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оснащение центра согласно предназначению.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23136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5-7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29124" y="2143116"/>
          <a:ext cx="1357322" cy="13573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7322"/>
              </a:tblGrid>
              <a:tr h="268211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81044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 организуют деятельность в центре активности 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27866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3-5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5984" y="2143116"/>
          <a:ext cx="1285884" cy="13573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5884"/>
              </a:tblGrid>
              <a:tr h="377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72161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Выбирают центр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активности (по желанию и интересам)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25771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1-2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1123733"/>
              </p:ext>
            </p:extLst>
          </p:nvPr>
        </p:nvGraphicFramePr>
        <p:xfrm>
          <a:off x="285720" y="2071678"/>
          <a:ext cx="1214446" cy="13573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6"/>
              </a:tblGrid>
              <a:tr h="607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  <a:r>
                        <a:rPr lang="ru-RU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44568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 центров активности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03877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10-15 мин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3786182" y="2714620"/>
            <a:ext cx="428628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072198" y="2714620"/>
            <a:ext cx="428628" cy="27031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714480" y="2714620"/>
            <a:ext cx="357190" cy="27031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214950"/>
            <a:ext cx="59293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ВПП (время протекания процесса) – 19- 28 минуты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3010" name="think-cell Slide" r:id="rId4" imgW="360" imgH="360" progId="">
              <p:embed/>
            </p:oleObj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47650" y="116632"/>
            <a:ext cx="8648700" cy="4397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Достигнутые результаты (было и стало)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8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7345943"/>
              </p:ext>
            </p:extLst>
          </p:nvPr>
        </p:nvGraphicFramePr>
        <p:xfrm>
          <a:off x="357158" y="857232"/>
          <a:ext cx="8429684" cy="544163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786082"/>
                <a:gridCol w="3714776"/>
                <a:gridCol w="1928826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912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мотивации у воспитанников для самостоятельной деятельности.</a:t>
                      </a:r>
                    </a:p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Появление интереса у детей в центре активности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/>
                </a:tc>
              </a:tr>
              <a:tr h="912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 посещаемости центров активности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центры активности оснащены всем необходимым оборудованием способствующим их привлекательности для детей.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Затруднение воспитанников в эффективном использовании центров активности</a:t>
                      </a:r>
                    </a:p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и размещение алгоритмов деятельности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центрах активности.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принимают решение в использовании центра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центров активности не по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назначению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Маркировка материалов в центрах активности, размещение карточек – подсказок, позволяет использовать центр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назначению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u="none" strike="noStrike" kern="120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протекания процесса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31- 47 минут</a:t>
                      </a:r>
                      <a:endParaRPr lang="ru-RU" sz="1400" u="none" strike="noStrike" kern="1200" spc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протекания процесса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– 29 минуты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400" b="1" u="none" strike="noStrike" kern="1200" spc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5473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355" marR="263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3" descr="C:\Users\User\Desktop\23-10-2020_18-12-57\IMG_426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071942"/>
            <a:ext cx="1657336" cy="1931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C:\Users\User\Desktop\23-10-2020_18-12-57\IMG_4259.JPG"/>
          <p:cNvPicPr>
            <a:picLocks noChangeAspect="1" noChangeArrowheads="1"/>
          </p:cNvPicPr>
          <p:nvPr/>
        </p:nvPicPr>
        <p:blipFill>
          <a:blip r:embed="rId6" cstate="print"/>
          <a:srcRect r="10979"/>
          <a:stretch>
            <a:fillRect/>
          </a:stretch>
        </p:blipFill>
        <p:spPr bwMode="auto">
          <a:xfrm>
            <a:off x="7072330" y="1500174"/>
            <a:ext cx="1357290" cy="2032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08593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761</Words>
  <Application>Microsoft Office PowerPoint</Application>
  <PresentationFormat>Экран (4:3)</PresentationFormat>
  <Paragraphs>159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think-cell Slide</vt:lpstr>
      <vt:lpstr>ПАСПОРТ ПРОЕКТА  «Оптимизация процесса  презентации центров активности в группе для мотивации самостоятельной деятельности воспитанников»</vt:lpstr>
      <vt:lpstr>Команда проекта </vt:lpstr>
      <vt:lpstr>Карта текущего состояния процесса «Оптимизация процесса презентации центров активности в группе для мотивации самостоятельной деятельности воспитанников» » </vt:lpstr>
      <vt:lpstr>Пирамида проблем</vt:lpstr>
      <vt:lpstr>Слайд 5</vt:lpstr>
      <vt:lpstr>Карта целевого состояния процесса «Оптимизация процесса подготовки центров активности в группе для мотивации самостоятельной  деятельности воспитанников»</vt:lpstr>
      <vt:lpstr>Слайд 7</vt:lpstr>
      <vt:lpstr>Достигнутые результаты (было и стало)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User</cp:lastModifiedBy>
  <cp:revision>87</cp:revision>
  <cp:lastPrinted>2019-04-25T09:14:46Z</cp:lastPrinted>
  <dcterms:created xsi:type="dcterms:W3CDTF">2018-08-20T14:01:12Z</dcterms:created>
  <dcterms:modified xsi:type="dcterms:W3CDTF">2020-10-27T15:07:01Z</dcterms:modified>
</cp:coreProperties>
</file>