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7" r:id="rId3"/>
    <p:sldId id="296" r:id="rId4"/>
    <p:sldId id="298" r:id="rId5"/>
    <p:sldId id="300" r:id="rId6"/>
    <p:sldId id="302" r:id="rId7"/>
    <p:sldId id="304" r:id="rId8"/>
    <p:sldId id="30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0AFE8-F8C6-4CA2-8717-10C0C4F9D54E}" type="doc">
      <dgm:prSet loTypeId="urn:microsoft.com/office/officeart/2005/8/layout/pyramid1" loCatId="pyramid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E6152E8-A7B0-429C-AE48-E84F07208D3F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Федеральный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уровень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4E3CBA1-1494-454E-AC03-F3B20D0AA316}" type="parTrans" cxnId="{7EF86B42-C5C2-48A5-AD31-955E80C6D686}">
      <dgm:prSet/>
      <dgm:spPr/>
      <dgm:t>
        <a:bodyPr/>
        <a:lstStyle/>
        <a:p>
          <a:endParaRPr lang="ru-RU"/>
        </a:p>
      </dgm:t>
    </dgm:pt>
    <dgm:pt modelId="{60727CA4-0E21-4AD4-B171-539238CAA785}" type="sibTrans" cxnId="{7EF86B42-C5C2-48A5-AD31-955E80C6D686}">
      <dgm:prSet/>
      <dgm:spPr/>
      <dgm:t>
        <a:bodyPr/>
        <a:lstStyle/>
        <a:p>
          <a:endParaRPr lang="ru-RU"/>
        </a:p>
      </dgm:t>
    </dgm:pt>
    <dgm:pt modelId="{2BCEAB64-79E1-4190-90C6-94A8105E1D4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Региональный уровень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4363E265-816B-49DD-95F3-BA03AB168331}" type="parTrans" cxnId="{E4BDC416-25AF-46FD-AC12-78F3B2B85050}">
      <dgm:prSet/>
      <dgm:spPr/>
      <dgm:t>
        <a:bodyPr/>
        <a:lstStyle/>
        <a:p>
          <a:endParaRPr lang="ru-RU"/>
        </a:p>
      </dgm:t>
    </dgm:pt>
    <dgm:pt modelId="{32704981-E668-4A0A-87E7-B3E615A0D446}" type="sibTrans" cxnId="{E4BDC416-25AF-46FD-AC12-78F3B2B85050}">
      <dgm:prSet/>
      <dgm:spPr/>
      <dgm:t>
        <a:bodyPr/>
        <a:lstStyle/>
        <a:p>
          <a:endParaRPr lang="ru-RU"/>
        </a:p>
      </dgm:t>
    </dgm:pt>
    <dgm:pt modelId="{3F883D72-AB51-44A3-BB69-C25E95E42149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428F7FEF-F18C-45C5-A0FD-DCD1786E4B14}" type="parTrans" cxnId="{69E9DBBE-2A88-403E-AF1C-D510FF47D87B}">
      <dgm:prSet/>
      <dgm:spPr/>
      <dgm:t>
        <a:bodyPr/>
        <a:lstStyle/>
        <a:p>
          <a:endParaRPr lang="ru-RU"/>
        </a:p>
      </dgm:t>
    </dgm:pt>
    <dgm:pt modelId="{41BF762B-3A7A-4AA9-AF14-931268079A95}" type="sibTrans" cxnId="{69E9DBBE-2A88-403E-AF1C-D510FF47D87B}">
      <dgm:prSet/>
      <dgm:spPr/>
      <dgm:t>
        <a:bodyPr/>
        <a:lstStyle/>
        <a:p>
          <a:endParaRPr lang="ru-RU"/>
        </a:p>
      </dgm:t>
    </dgm:pt>
    <dgm:pt modelId="{7C3E26E5-8345-4B58-ADD7-8E425EA260AA}" type="pres">
      <dgm:prSet presAssocID="{4910AFE8-F8C6-4CA2-8717-10C0C4F9D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E3F3C2-2FFE-4908-A86D-328E43B3294A}" type="pres">
      <dgm:prSet presAssocID="{BE6152E8-A7B0-429C-AE48-E84F07208D3F}" presName="Name8" presStyleCnt="0"/>
      <dgm:spPr/>
    </dgm:pt>
    <dgm:pt modelId="{41B0729E-585F-4A7E-A894-AA6DFF53CF58}" type="pres">
      <dgm:prSet presAssocID="{BE6152E8-A7B0-429C-AE48-E84F07208D3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E8AE7-164D-44BD-BE40-BDE74B4818F7}" type="pres">
      <dgm:prSet presAssocID="{BE6152E8-A7B0-429C-AE48-E84F07208D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E913C-2543-4D0F-9CBF-BF9B2CF8E0DA}" type="pres">
      <dgm:prSet presAssocID="{2BCEAB64-79E1-4190-90C6-94A8105E1D4B}" presName="Name8" presStyleCnt="0"/>
      <dgm:spPr/>
    </dgm:pt>
    <dgm:pt modelId="{EBBA0041-A843-441C-87AB-8F637576AE6A}" type="pres">
      <dgm:prSet presAssocID="{2BCEAB64-79E1-4190-90C6-94A8105E1D4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C2DCE-4CF1-4FE5-90E9-E7B7B569F09C}" type="pres">
      <dgm:prSet presAssocID="{2BCEAB64-79E1-4190-90C6-94A8105E1D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01B75-B313-4FD6-9404-F77707EEE284}" type="pres">
      <dgm:prSet presAssocID="{3F883D72-AB51-44A3-BB69-C25E95E42149}" presName="Name8" presStyleCnt="0"/>
      <dgm:spPr/>
    </dgm:pt>
    <dgm:pt modelId="{CC9EFA65-A778-457A-93C6-B9548DB6D4C8}" type="pres">
      <dgm:prSet presAssocID="{3F883D72-AB51-44A3-BB69-C25E95E42149}" presName="level" presStyleLbl="node1" presStyleIdx="2" presStyleCnt="3" custLinFactNeighborX="699" custLinFactNeighborY="7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5155B-A724-47C1-A128-C5DF09EE6B97}" type="pres">
      <dgm:prSet presAssocID="{3F883D72-AB51-44A3-BB69-C25E95E42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924006-E736-4119-9500-4216B355921E}" type="presOf" srcId="{BE6152E8-A7B0-429C-AE48-E84F07208D3F}" destId="{41B0729E-585F-4A7E-A894-AA6DFF53CF58}" srcOrd="0" destOrd="0" presId="urn:microsoft.com/office/officeart/2005/8/layout/pyramid1"/>
    <dgm:cxn modelId="{7EF86B42-C5C2-48A5-AD31-955E80C6D686}" srcId="{4910AFE8-F8C6-4CA2-8717-10C0C4F9D54E}" destId="{BE6152E8-A7B0-429C-AE48-E84F07208D3F}" srcOrd="0" destOrd="0" parTransId="{E4E3CBA1-1494-454E-AC03-F3B20D0AA316}" sibTransId="{60727CA4-0E21-4AD4-B171-539238CAA785}"/>
    <dgm:cxn modelId="{10945AF5-0565-46C4-8D6E-37E3D9FA5363}" type="presOf" srcId="{3F883D72-AB51-44A3-BB69-C25E95E42149}" destId="{CC9EFA65-A778-457A-93C6-B9548DB6D4C8}" srcOrd="0" destOrd="0" presId="urn:microsoft.com/office/officeart/2005/8/layout/pyramid1"/>
    <dgm:cxn modelId="{12EABC1B-5C04-4CCE-9E7E-EE5EB594144B}" type="presOf" srcId="{2BCEAB64-79E1-4190-90C6-94A8105E1D4B}" destId="{EBBA0041-A843-441C-87AB-8F637576AE6A}" srcOrd="0" destOrd="0" presId="urn:microsoft.com/office/officeart/2005/8/layout/pyramid1"/>
    <dgm:cxn modelId="{69E9DBBE-2A88-403E-AF1C-D510FF47D87B}" srcId="{4910AFE8-F8C6-4CA2-8717-10C0C4F9D54E}" destId="{3F883D72-AB51-44A3-BB69-C25E95E42149}" srcOrd="2" destOrd="0" parTransId="{428F7FEF-F18C-45C5-A0FD-DCD1786E4B14}" sibTransId="{41BF762B-3A7A-4AA9-AF14-931268079A95}"/>
    <dgm:cxn modelId="{05988C9F-6598-467E-AB5A-CA902BC93CBA}" type="presOf" srcId="{BE6152E8-A7B0-429C-AE48-E84F07208D3F}" destId="{AE7E8AE7-164D-44BD-BE40-BDE74B4818F7}" srcOrd="1" destOrd="0" presId="urn:microsoft.com/office/officeart/2005/8/layout/pyramid1"/>
    <dgm:cxn modelId="{02053700-E72A-4076-8855-B56BEDF9ED5A}" type="presOf" srcId="{4910AFE8-F8C6-4CA2-8717-10C0C4F9D54E}" destId="{7C3E26E5-8345-4B58-ADD7-8E425EA260AA}" srcOrd="0" destOrd="0" presId="urn:microsoft.com/office/officeart/2005/8/layout/pyramid1"/>
    <dgm:cxn modelId="{E4BDC416-25AF-46FD-AC12-78F3B2B85050}" srcId="{4910AFE8-F8C6-4CA2-8717-10C0C4F9D54E}" destId="{2BCEAB64-79E1-4190-90C6-94A8105E1D4B}" srcOrd="1" destOrd="0" parTransId="{4363E265-816B-49DD-95F3-BA03AB168331}" sibTransId="{32704981-E668-4A0A-87E7-B3E615A0D446}"/>
    <dgm:cxn modelId="{1BFE2CAC-0603-4EDD-A93D-9DCD9D81969F}" type="presOf" srcId="{3F883D72-AB51-44A3-BB69-C25E95E42149}" destId="{0705155B-A724-47C1-A128-C5DF09EE6B97}" srcOrd="1" destOrd="0" presId="urn:microsoft.com/office/officeart/2005/8/layout/pyramid1"/>
    <dgm:cxn modelId="{3BED3D1F-0DDE-443D-8827-7C1E3C2997B2}" type="presOf" srcId="{2BCEAB64-79E1-4190-90C6-94A8105E1D4B}" destId="{2B7C2DCE-4CF1-4FE5-90E9-E7B7B569F09C}" srcOrd="1" destOrd="0" presId="urn:microsoft.com/office/officeart/2005/8/layout/pyramid1"/>
    <dgm:cxn modelId="{53CD7621-52CD-40F4-90DB-6743E06AB5F1}" type="presParOf" srcId="{7C3E26E5-8345-4B58-ADD7-8E425EA260AA}" destId="{04E3F3C2-2FFE-4908-A86D-328E43B3294A}" srcOrd="0" destOrd="0" presId="urn:microsoft.com/office/officeart/2005/8/layout/pyramid1"/>
    <dgm:cxn modelId="{47BE78BC-121C-4341-90BB-7E9B928BAD9E}" type="presParOf" srcId="{04E3F3C2-2FFE-4908-A86D-328E43B3294A}" destId="{41B0729E-585F-4A7E-A894-AA6DFF53CF58}" srcOrd="0" destOrd="0" presId="urn:microsoft.com/office/officeart/2005/8/layout/pyramid1"/>
    <dgm:cxn modelId="{169A1C1A-EB3C-4B15-A8C3-25B497FD6B97}" type="presParOf" srcId="{04E3F3C2-2FFE-4908-A86D-328E43B3294A}" destId="{AE7E8AE7-164D-44BD-BE40-BDE74B4818F7}" srcOrd="1" destOrd="0" presId="urn:microsoft.com/office/officeart/2005/8/layout/pyramid1"/>
    <dgm:cxn modelId="{21FF9A31-3B6D-4417-9ADF-4446A43C7260}" type="presParOf" srcId="{7C3E26E5-8345-4B58-ADD7-8E425EA260AA}" destId="{189E913C-2543-4D0F-9CBF-BF9B2CF8E0DA}" srcOrd="1" destOrd="0" presId="urn:microsoft.com/office/officeart/2005/8/layout/pyramid1"/>
    <dgm:cxn modelId="{F8A2F6EA-96EF-4CA1-85BB-6E5409B7E7C1}" type="presParOf" srcId="{189E913C-2543-4D0F-9CBF-BF9B2CF8E0DA}" destId="{EBBA0041-A843-441C-87AB-8F637576AE6A}" srcOrd="0" destOrd="0" presId="urn:microsoft.com/office/officeart/2005/8/layout/pyramid1"/>
    <dgm:cxn modelId="{4F62DFBE-0E3E-4444-AC43-C218C5634732}" type="presParOf" srcId="{189E913C-2543-4D0F-9CBF-BF9B2CF8E0DA}" destId="{2B7C2DCE-4CF1-4FE5-90E9-E7B7B569F09C}" srcOrd="1" destOrd="0" presId="urn:microsoft.com/office/officeart/2005/8/layout/pyramid1"/>
    <dgm:cxn modelId="{D2FD2BF8-A6F6-4589-93EA-F8EE0DD5BB39}" type="presParOf" srcId="{7C3E26E5-8345-4B58-ADD7-8E425EA260AA}" destId="{C7701B75-B313-4FD6-9404-F77707EEE284}" srcOrd="2" destOrd="0" presId="urn:microsoft.com/office/officeart/2005/8/layout/pyramid1"/>
    <dgm:cxn modelId="{6D0A1C0D-ECE1-4D67-8C26-C06024D73B51}" type="presParOf" srcId="{C7701B75-B313-4FD6-9404-F77707EEE284}" destId="{CC9EFA65-A778-457A-93C6-B9548DB6D4C8}" srcOrd="0" destOrd="0" presId="urn:microsoft.com/office/officeart/2005/8/layout/pyramid1"/>
    <dgm:cxn modelId="{945D4C73-F8EE-407A-AEBA-150D40E53719}" type="presParOf" srcId="{C7701B75-B313-4FD6-9404-F77707EEE284}" destId="{0705155B-A724-47C1-A128-C5DF09EE6B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0729E-585F-4A7E-A894-AA6DFF53CF58}">
      <dsp:nvSpPr>
        <dsp:cNvPr id="0" name=""/>
        <dsp:cNvSpPr/>
      </dsp:nvSpPr>
      <dsp:spPr>
        <a:xfrm>
          <a:off x="1776197" y="0"/>
          <a:ext cx="1776197" cy="1570690"/>
        </a:xfrm>
        <a:prstGeom prst="trapezoid">
          <a:avLst>
            <a:gd name="adj" fmla="val 56542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Федеральный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уровень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1776197" y="0"/>
        <a:ext cx="1776197" cy="1570690"/>
      </dsp:txXfrm>
    </dsp:sp>
    <dsp:sp modelId="{EBBA0041-A843-441C-87AB-8F637576AE6A}">
      <dsp:nvSpPr>
        <dsp:cNvPr id="0" name=""/>
        <dsp:cNvSpPr/>
      </dsp:nvSpPr>
      <dsp:spPr>
        <a:xfrm>
          <a:off x="888098" y="1570690"/>
          <a:ext cx="3552394" cy="1570690"/>
        </a:xfrm>
        <a:prstGeom prst="trapezoid">
          <a:avLst>
            <a:gd name="adj" fmla="val 56542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Региональный уровень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1509767" y="1570690"/>
        <a:ext cx="2309056" cy="1570690"/>
      </dsp:txXfrm>
    </dsp:sp>
    <dsp:sp modelId="{CC9EFA65-A778-457A-93C6-B9548DB6D4C8}">
      <dsp:nvSpPr>
        <dsp:cNvPr id="0" name=""/>
        <dsp:cNvSpPr/>
      </dsp:nvSpPr>
      <dsp:spPr>
        <a:xfrm>
          <a:off x="0" y="3141381"/>
          <a:ext cx="5328591" cy="1570690"/>
        </a:xfrm>
        <a:prstGeom prst="trapezoid">
          <a:avLst>
            <a:gd name="adj" fmla="val 56542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932503" y="3141381"/>
        <a:ext cx="3463584" cy="1570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7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emf"/><Relationship Id="rId10" Type="http://schemas.openxmlformats.org/officeDocument/2006/relationships/image" Target="../media/image13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8700" cy="21602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Паспорт проекта  </a:t>
            </a:r>
            <a:br>
              <a:rPr lang="ru-RU" sz="2400" b="1" dirty="0" smtClean="0"/>
            </a:br>
            <a:r>
              <a:rPr lang="ru-RU" sz="2800" dirty="0" smtClean="0"/>
              <a:t>«</a:t>
            </a:r>
            <a:r>
              <a:rPr lang="ru-RU" sz="1200" b="1" cap="all" dirty="0" smtClean="0">
                <a:latin typeface="Franklin Gothic Medium" pitchFamily="34" charset="0"/>
              </a:rPr>
              <a:t>Оптимизация  процесса  Подготовки и размещения информации на сайте детского сада</a:t>
            </a:r>
            <a:r>
              <a:rPr lang="ru-RU" sz="2800" dirty="0" smtClean="0"/>
              <a:t>»</a:t>
            </a:r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33363" y="2697163"/>
            <a:ext cx="8636000" cy="10918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TextBox 6">
            <a:extLst>
              <a:ext uri="{FF2B5EF4-FFF2-40B4-BE49-F238E27FC236}"/>
            </a:extLst>
          </p:cNvPr>
          <p:cNvSpPr txBox="1"/>
          <p:nvPr/>
        </p:nvSpPr>
        <p:spPr>
          <a:xfrm>
            <a:off x="179512" y="908720"/>
            <a:ext cx="1941513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Общая информация </a:t>
            </a: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251520" y="4149081"/>
            <a:ext cx="8621713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/>
          <p:nvPr/>
        </p:nvSpPr>
        <p:spPr>
          <a:xfrm>
            <a:off x="255588" y="2714625"/>
            <a:ext cx="258013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</a:rPr>
              <a:t>Обоснование выбора процесса</a:t>
            </a:r>
            <a:endParaRPr lang="ru-RU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251520" y="3789040"/>
            <a:ext cx="1320800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Цели проекта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195736" y="980728"/>
            <a:ext cx="663344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Наименование органа местного  самоуправления:</a:t>
            </a:r>
            <a:r>
              <a:rPr lang="ru-RU" sz="1200" b="1" dirty="0" smtClean="0">
                <a:solidFill>
                  <a:srgbClr val="002060"/>
                </a:solidFill>
              </a:rPr>
              <a:t> :  </a:t>
            </a:r>
            <a:r>
              <a:rPr lang="ru-RU" sz="1200" dirty="0" smtClean="0"/>
              <a:t>Управление образования администрации </a:t>
            </a:r>
            <a:r>
              <a:rPr lang="ru-RU" sz="1200" dirty="0" err="1" smtClean="0"/>
              <a:t>Яковлевского</a:t>
            </a:r>
            <a:r>
              <a:rPr lang="ru-RU" sz="1200" dirty="0" smtClean="0"/>
              <a:t> городского округа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Наименование отдела :</a:t>
            </a:r>
            <a:r>
              <a:rPr lang="ru-RU" sz="1200" dirty="0" smtClean="0"/>
              <a:t> муниципальное бюджетное дошкольное образовательное  учреждение «Центр развития ребенка – детский сад «Золотой ключик» г. Строитель </a:t>
            </a:r>
            <a:r>
              <a:rPr lang="ru-RU" sz="1200" dirty="0" err="1" smtClean="0"/>
              <a:t>Яковлевского</a:t>
            </a:r>
            <a:r>
              <a:rPr lang="ru-RU" sz="1200" dirty="0" smtClean="0"/>
              <a:t> городского округа»</a:t>
            </a:r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Границы процесса:  от  поручения руководителя  о размещении информации на сайт  до </a:t>
            </a:r>
            <a:r>
              <a:rPr lang="ru-RU" sz="1200" dirty="0" smtClean="0"/>
              <a:t>размещения информационного материала на сайте  учреждения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Дата начала  проекта</a:t>
            </a:r>
            <a:r>
              <a:rPr lang="ru-RU" sz="1200" smtClean="0">
                <a:solidFill>
                  <a:srgbClr val="002060"/>
                </a:solidFill>
              </a:rPr>
              <a:t>: </a:t>
            </a:r>
            <a:r>
              <a:rPr lang="ru-RU" sz="1200" smtClean="0">
                <a:solidFill>
                  <a:srgbClr val="002060"/>
                </a:solidFill>
              </a:rPr>
              <a:t>20.08.2019 </a:t>
            </a:r>
            <a:r>
              <a:rPr lang="ru-RU" sz="1200" dirty="0" smtClean="0">
                <a:solidFill>
                  <a:srgbClr val="002060"/>
                </a:solidFill>
              </a:rPr>
              <a:t>г. </a:t>
            </a:r>
          </a:p>
          <a:p>
            <a:r>
              <a:rPr lang="ru-RU" sz="1200" dirty="0" smtClean="0">
                <a:solidFill>
                  <a:srgbClr val="002060"/>
                </a:solidFill>
              </a:rPr>
              <a:t>Дата окончания проекта: 28.10.2019 г.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63550" y="2980691"/>
            <a:ext cx="83153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9250" indent="-349250">
              <a:buFont typeface="Arial" charset="0"/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Избыточность информации</a:t>
            </a:r>
          </a:p>
          <a:p>
            <a:pPr marL="349250" indent="-349250">
              <a:buFont typeface="Arial" charset="0"/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Временные потери при загрузке нескольких изображений или файлов  с большим объемом.</a:t>
            </a:r>
          </a:p>
          <a:p>
            <a:pPr marL="349250" indent="-349250">
              <a:buFont typeface="Arial" charset="0"/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Отсутствие единого стиля оформления текстовой информации.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4077072"/>
            <a:ext cx="83232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                         </a:t>
            </a:r>
            <a:endParaRPr lang="ru-RU" sz="1600" dirty="0" smtClean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Сокращение временных затрат  и оптимизация процесса подготовки и загрузки на сайт образовательной организации информации. </a:t>
            </a:r>
          </a:p>
        </p:txBody>
      </p:sp>
      <p:sp>
        <p:nvSpPr>
          <p:cNvPr id="16" name="Прямоугольник 15">
            <a:extLst>
              <a:ext uri="{FF2B5EF4-FFF2-40B4-BE49-F238E27FC236}"/>
            </a:extLst>
          </p:cNvPr>
          <p:cNvSpPr/>
          <p:nvPr/>
        </p:nvSpPr>
        <p:spPr>
          <a:xfrm>
            <a:off x="251520" y="5301208"/>
            <a:ext cx="8621713" cy="10527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Тезисное определение важных этапов мероприятия.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Экономия времени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Передача информации в сжатом виде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Повышение ценности результата мероприятия.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TextBox 16">
            <a:extLst>
              <a:ext uri="{FF2B5EF4-FFF2-40B4-BE49-F238E27FC236}"/>
            </a:extLst>
          </p:cNvPr>
          <p:cNvSpPr txBox="1"/>
          <p:nvPr/>
        </p:nvSpPr>
        <p:spPr>
          <a:xfrm>
            <a:off x="251520" y="4941168"/>
            <a:ext cx="15199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Эффекты </a:t>
            </a:r>
            <a:r>
              <a:rPr lang="ru-RU" sz="1400" dirty="0">
                <a:solidFill>
                  <a:schemeClr val="accent2"/>
                </a:solidFill>
                <a:latin typeface="+mn-lt"/>
              </a:rPr>
              <a:t>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9970" y="5971928"/>
            <a:ext cx="8323263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350" y="1268760"/>
            <a:ext cx="187007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Фотография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1</a:t>
            </a:fld>
            <a:endParaRPr lang="ru-RU" sz="1400" dirty="0"/>
          </a:p>
        </p:txBody>
      </p:sp>
      <p:pic>
        <p:nvPicPr>
          <p:cNvPr id="22529" name="Picture 1" descr="D:\Мои документы\3. ФОТОГРАФИИ\Педсовет 22.01.2019 г\DSC_8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1944433" cy="1287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184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/>
            </a:extLst>
          </p:cNvPr>
          <p:cNvSpPr/>
          <p:nvPr/>
        </p:nvSpPr>
        <p:spPr>
          <a:xfrm>
            <a:off x="323528" y="3861048"/>
            <a:ext cx="8621712" cy="27821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41300" y="1273175"/>
            <a:ext cx="8637588" cy="244385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TextBox 31">
            <a:extLst>
              <a:ext uri="{FF2B5EF4-FFF2-40B4-BE49-F238E27FC236}"/>
            </a:extLst>
          </p:cNvPr>
          <p:cNvSpPr txBox="1"/>
          <p:nvPr/>
        </p:nvSpPr>
        <p:spPr>
          <a:xfrm>
            <a:off x="467544" y="1268760"/>
            <a:ext cx="1644650" cy="522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Руководство проектом</a:t>
            </a:r>
          </a:p>
        </p:txBody>
      </p:sp>
      <p:sp>
        <p:nvSpPr>
          <p:cNvPr id="39" name="TextBox 38">
            <a:extLst>
              <a:ext uri="{FF2B5EF4-FFF2-40B4-BE49-F238E27FC236}"/>
            </a:extLst>
          </p:cNvPr>
          <p:cNvSpPr txBox="1"/>
          <p:nvPr/>
        </p:nvSpPr>
        <p:spPr>
          <a:xfrm>
            <a:off x="539552" y="4005064"/>
            <a:ext cx="2189162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Рабочая группа проекта</a:t>
            </a:r>
          </a:p>
        </p:txBody>
      </p:sp>
      <p:sp>
        <p:nvSpPr>
          <p:cNvPr id="68616" name="Заголовок 2"/>
          <p:cNvSpPr>
            <a:spLocks noGrp="1"/>
          </p:cNvSpPr>
          <p:nvPr>
            <p:ph type="title"/>
          </p:nvPr>
        </p:nvSpPr>
        <p:spPr>
          <a:xfrm>
            <a:off x="244475" y="332656"/>
            <a:ext cx="8648700" cy="439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Команда проекта </a:t>
            </a:r>
          </a:p>
        </p:txBody>
      </p:sp>
      <p:sp>
        <p:nvSpPr>
          <p:cNvPr id="19" name="Rectangle 53"/>
          <p:cNvSpPr txBox="1">
            <a:spLocks noChangeArrowheads="1"/>
          </p:cNvSpPr>
          <p:nvPr/>
        </p:nvSpPr>
        <p:spPr bwMode="auto">
          <a:xfrm>
            <a:off x="2267744" y="3429000"/>
            <a:ext cx="2017264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Воробьева  Т.А., заведующий</a:t>
            </a: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20" name="Rectangle 165"/>
          <p:cNvSpPr txBox="1">
            <a:spLocks noChangeArrowheads="1"/>
          </p:cNvSpPr>
          <p:nvPr/>
        </p:nvSpPr>
        <p:spPr bwMode="auto">
          <a:xfrm>
            <a:off x="2195736" y="1340768"/>
            <a:ext cx="1538288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587" lvl="1" indent="0" algn="ctr">
              <a:buClr>
                <a:srgbClr val="002960"/>
              </a:buClr>
              <a:buSzPct val="125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Заказчик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21" name="Rectangle 53"/>
          <p:cNvSpPr txBox="1">
            <a:spLocks noChangeArrowheads="1"/>
          </p:cNvSpPr>
          <p:nvPr/>
        </p:nvSpPr>
        <p:spPr bwMode="auto">
          <a:xfrm>
            <a:off x="5004048" y="3429000"/>
            <a:ext cx="2362002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Никулина О.Н., старший воспитатель</a:t>
            </a:r>
          </a:p>
        </p:txBody>
      </p:sp>
      <p:sp>
        <p:nvSpPr>
          <p:cNvPr id="22" name="Rectangle 165"/>
          <p:cNvSpPr txBox="1">
            <a:spLocks noChangeArrowheads="1"/>
          </p:cNvSpPr>
          <p:nvPr/>
        </p:nvSpPr>
        <p:spPr bwMode="auto">
          <a:xfrm>
            <a:off x="4716016" y="1340768"/>
            <a:ext cx="2155825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19125" lvl="4" indent="0">
              <a:buClr>
                <a:srgbClr val="002960"/>
              </a:buClr>
              <a:buSzPct val="89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Руководитель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38" name="Rectangle 53"/>
          <p:cNvSpPr txBox="1">
            <a:spLocks noChangeArrowheads="1"/>
          </p:cNvSpPr>
          <p:nvPr/>
        </p:nvSpPr>
        <p:spPr bwMode="auto">
          <a:xfrm>
            <a:off x="395536" y="6237312"/>
            <a:ext cx="2664296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Зотова  М.А., 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ответственный за ведение сайта</a:t>
            </a:r>
            <a:endParaRPr lang="ru-RU" altLang="ru-RU" sz="1000" b="1" kern="0" dirty="0">
              <a:solidFill>
                <a:srgbClr val="00295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pPr/>
              <a:t>2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6" name="Rectangle 53"/>
          <p:cNvSpPr txBox="1">
            <a:spLocks noChangeArrowheads="1"/>
          </p:cNvSpPr>
          <p:nvPr/>
        </p:nvSpPr>
        <p:spPr bwMode="auto">
          <a:xfrm>
            <a:off x="3419872" y="5949280"/>
            <a:ext cx="252028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err="1" smtClean="0">
                <a:solidFill>
                  <a:srgbClr val="00295C"/>
                </a:solidFill>
              </a:rPr>
              <a:t>Шепелева</a:t>
            </a:r>
            <a:r>
              <a:rPr lang="ru-RU" altLang="ru-RU" sz="1000" b="1" kern="0" dirty="0" smtClean="0">
                <a:solidFill>
                  <a:srgbClr val="00295C"/>
                </a:solidFill>
              </a:rPr>
              <a:t> О.Г., 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педагог - психолог</a:t>
            </a:r>
            <a:endParaRPr lang="ru-RU" altLang="ru-RU" sz="1000" b="1" kern="0" dirty="0">
              <a:solidFill>
                <a:srgbClr val="00295C"/>
              </a:solidFill>
            </a:endParaRPr>
          </a:p>
          <a:p>
            <a:pPr>
              <a:buClr>
                <a:srgbClr val="002960"/>
              </a:buClr>
              <a:defRPr/>
            </a:pP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pic>
        <p:nvPicPr>
          <p:cNvPr id="18433" name="Picture 1" descr="D:\Мои документы\3. ФОТОГРАФИИ\Архив фото сотрудников\ксюша 4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2"/>
            <a:ext cx="1152128" cy="1817085"/>
          </a:xfrm>
          <a:prstGeom prst="rect">
            <a:avLst/>
          </a:prstGeom>
          <a:noFill/>
        </p:spPr>
      </p:pic>
      <p:pic>
        <p:nvPicPr>
          <p:cNvPr id="18434" name="Picture 2" descr="D:\Мои документы\3. ФОТОГРАФИИ\Архив фото сотрудников\зот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293096"/>
            <a:ext cx="1346659" cy="1913581"/>
          </a:xfrm>
          <a:prstGeom prst="rect">
            <a:avLst/>
          </a:prstGeom>
          <a:noFill/>
        </p:spPr>
      </p:pic>
      <p:pic>
        <p:nvPicPr>
          <p:cNvPr id="18435" name="Picture 3" descr="D:\Мои документы\3. ФОТОГРАФИИ\Архив фото сотрудников\Ксюша 001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149080"/>
            <a:ext cx="1296144" cy="1668283"/>
          </a:xfrm>
          <a:prstGeom prst="rect">
            <a:avLst/>
          </a:prstGeom>
          <a:noFill/>
        </p:spPr>
      </p:pic>
      <p:sp>
        <p:nvSpPr>
          <p:cNvPr id="28" name="Rectangle 53"/>
          <p:cNvSpPr txBox="1">
            <a:spLocks noChangeArrowheads="1"/>
          </p:cNvSpPr>
          <p:nvPr/>
        </p:nvSpPr>
        <p:spPr bwMode="auto">
          <a:xfrm>
            <a:off x="6228184" y="6093296"/>
            <a:ext cx="252028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Евдокимова О.В., 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педагог - психолог</a:t>
            </a:r>
            <a:endParaRPr lang="ru-RU" altLang="ru-RU" sz="1000" b="1" kern="0" dirty="0">
              <a:solidFill>
                <a:srgbClr val="00295C"/>
              </a:solidFill>
            </a:endParaRPr>
          </a:p>
          <a:p>
            <a:pPr>
              <a:buClr>
                <a:srgbClr val="002960"/>
              </a:buClr>
              <a:defRPr/>
            </a:pP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pic>
        <p:nvPicPr>
          <p:cNvPr id="18436" name="Picture 4" descr="D:\Мои документы\3. ФОТОГРАФИИ\фасад детского сада\20180614_141050 - копия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988840"/>
            <a:ext cx="1584176" cy="1155190"/>
          </a:xfrm>
          <a:prstGeom prst="rect">
            <a:avLst/>
          </a:prstGeom>
          <a:noFill/>
        </p:spPr>
      </p:pic>
      <p:pic>
        <p:nvPicPr>
          <p:cNvPr id="19457" name="Picture 1" descr="D:\Мои документы\Desktop\Воробьева Т.А.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1556792"/>
            <a:ext cx="1224136" cy="1799416"/>
          </a:xfrm>
          <a:prstGeom prst="rect">
            <a:avLst/>
          </a:prstGeom>
          <a:noFill/>
        </p:spPr>
      </p:pic>
      <p:pic>
        <p:nvPicPr>
          <p:cNvPr id="19458" name="Picture 2" descr="D:\Мои документы\Desktop\Евдокимова О.В.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4221088"/>
            <a:ext cx="1400883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54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428992" y="1782753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48263" y="1782753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1406" y="350043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43240" y="350043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692275" y="1782754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925" y="1785926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838200"/>
          </a:xfrm>
        </p:spPr>
        <p:txBody>
          <a:bodyPr/>
          <a:lstStyle/>
          <a:p>
            <a:pPr eaLnBrk="1" hangingPunct="1">
              <a:tabLst>
                <a:tab pos="630238" algn="l"/>
              </a:tabLst>
            </a:pP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Карта текущего состояния процесса</a:t>
            </a:r>
            <a:b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подготовки и размещения информации на сайте детского сада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2071678"/>
            <a:ext cx="1439862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Поручение </a:t>
            </a:r>
            <a:br>
              <a:rPr lang="ru-RU" sz="1100" dirty="0" smtClean="0"/>
            </a:br>
            <a:r>
              <a:rPr lang="ru-RU" sz="1100" dirty="0" smtClean="0"/>
              <a:t>о размещении информации </a:t>
            </a:r>
            <a:br>
              <a:rPr lang="ru-RU" sz="1100" dirty="0" smtClean="0"/>
            </a:br>
            <a:r>
              <a:rPr lang="ru-RU" sz="1100" dirty="0" smtClean="0"/>
              <a:t>на сайт</a:t>
            </a:r>
            <a:endParaRPr lang="ru-RU" sz="1100" dirty="0"/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(10 -20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14282" y="307181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928794" y="2071678"/>
            <a:ext cx="1439863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детского сада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подготовка информации </a:t>
            </a:r>
          </a:p>
          <a:p>
            <a:pPr algn="ctr">
              <a:defRPr/>
            </a:pPr>
            <a:endParaRPr lang="ru-RU" sz="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355969" y="2643182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928794" y="307181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635375" y="2071678"/>
            <a:ext cx="1441450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детского сада</a:t>
            </a:r>
          </a:p>
          <a:p>
            <a:pPr algn="ctr">
              <a:defRPr/>
            </a:pPr>
            <a:endParaRPr lang="ru-RU" sz="800" dirty="0" smtClean="0"/>
          </a:p>
          <a:p>
            <a:pPr algn="ctr">
              <a:defRPr/>
            </a:pPr>
            <a:r>
              <a:rPr lang="ru-RU" sz="1000" dirty="0" smtClean="0"/>
              <a:t>Передача  информации для выборки материалов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(20-30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076824" y="2643182"/>
            <a:ext cx="352431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35896" y="306896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429256" y="2000240"/>
            <a:ext cx="1928826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dirty="0" smtClean="0"/>
              <a:t>Получение </a:t>
            </a:r>
            <a:r>
              <a:rPr lang="ru-RU" sz="1100" dirty="0"/>
              <a:t>текстовой информации для выборки </a:t>
            </a:r>
            <a:r>
              <a:rPr lang="ru-RU" sz="1100" dirty="0" smtClean="0"/>
              <a:t>материалов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(10-20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7358082" y="264318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429256" y="2998784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17493" y="3786190"/>
            <a:ext cx="2654309" cy="10715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детского сада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Передача </a:t>
            </a:r>
            <a:r>
              <a:rPr lang="ru-RU" sz="1100" dirty="0"/>
              <a:t>полной информации </a:t>
            </a:r>
            <a:r>
              <a:rPr lang="ru-RU" sz="1100" dirty="0" smtClean="0"/>
              <a:t>ответственному за ведение сайта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(30-60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071803" y="4286256"/>
            <a:ext cx="357189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596" y="4643446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428992" y="3786190"/>
            <a:ext cx="2155830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Ответственный за ведение сайта</a:t>
            </a:r>
            <a:endParaRPr lang="ru-RU" sz="11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Размещение </a:t>
            </a:r>
            <a:r>
              <a:rPr lang="ru-RU" sz="1100" dirty="0"/>
              <a:t>информационного материала на сайт учреждения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(30-70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142844" y="428467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428992" y="4500570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57885" y="4357694"/>
            <a:ext cx="3286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160 – 285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58082" y="171448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715272" y="2000240"/>
            <a:ext cx="1285884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dirty="0" smtClean="0"/>
              <a:t>Отбор </a:t>
            </a:r>
          </a:p>
          <a:p>
            <a:pPr algn="ctr">
              <a:defRPr/>
            </a:pPr>
            <a:r>
              <a:rPr lang="ru-RU" sz="1100" dirty="0" smtClean="0"/>
              <a:t>материалов   </a:t>
            </a:r>
            <a:endParaRPr lang="ru-RU" sz="1100" dirty="0"/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(30-45 мин.)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715272" y="228599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715150"/>
            <a:ext cx="347662" cy="285750"/>
          </a:xfrm>
        </p:spPr>
        <p:txBody>
          <a:bodyPr/>
          <a:lstStyle/>
          <a:p>
            <a:pPr algn="ctr">
              <a:defRPr/>
            </a:pPr>
            <a:fld id="{F4FBE110-AE23-447E-BC5E-ACA3261C4DB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4" name="Пятно 1 103"/>
          <p:cNvSpPr/>
          <p:nvPr/>
        </p:nvSpPr>
        <p:spPr>
          <a:xfrm>
            <a:off x="4211960" y="1628800"/>
            <a:ext cx="439764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4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9" name="Пятно 1 108"/>
          <p:cNvSpPr/>
          <p:nvPr/>
        </p:nvSpPr>
        <p:spPr>
          <a:xfrm>
            <a:off x="4286248" y="3357562"/>
            <a:ext cx="654046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14282" y="235743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28596" y="4071942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1979712" y="2492896"/>
            <a:ext cx="136785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635896" y="2492896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5418154" y="2284404"/>
            <a:ext cx="186849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7715272" y="2998784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428992" y="4071942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ятно 1 13"/>
          <p:cNvSpPr/>
          <p:nvPr/>
        </p:nvSpPr>
        <p:spPr>
          <a:xfrm>
            <a:off x="2214546" y="1571612"/>
            <a:ext cx="500066" cy="506411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0" name="Пятно 1 49"/>
          <p:cNvSpPr/>
          <p:nvPr/>
        </p:nvSpPr>
        <p:spPr>
          <a:xfrm>
            <a:off x="8215338" y="1643050"/>
            <a:ext cx="642942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619250" y="2643182"/>
            <a:ext cx="309544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2214554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500694" y="3643314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54" name="Пятно 1 53"/>
          <p:cNvSpPr/>
          <p:nvPr/>
        </p:nvSpPr>
        <p:spPr>
          <a:xfrm>
            <a:off x="7786710" y="1571612"/>
            <a:ext cx="500066" cy="506411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2857488" y="1571612"/>
            <a:ext cx="642942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6" name="Пятно 1 55"/>
          <p:cNvSpPr/>
          <p:nvPr/>
        </p:nvSpPr>
        <p:spPr>
          <a:xfrm>
            <a:off x="8820472" y="1916832"/>
            <a:ext cx="439764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3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8" name="Пятно 1 57"/>
          <p:cNvSpPr/>
          <p:nvPr/>
        </p:nvSpPr>
        <p:spPr>
          <a:xfrm>
            <a:off x="2071670" y="3357562"/>
            <a:ext cx="654046" cy="500066"/>
          </a:xfrm>
          <a:prstGeom prst="irregularSeal1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1" name="Скругленная прямоугольная выноска 50"/>
          <p:cNvSpPr/>
          <p:nvPr/>
        </p:nvSpPr>
        <p:spPr>
          <a:xfrm>
            <a:off x="251520" y="5013176"/>
            <a:ext cx="2915022" cy="1066800"/>
          </a:xfrm>
          <a:prstGeom prst="wedgeRoundRect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AutoNum type="arabicPeriod"/>
            </a:pPr>
            <a:r>
              <a:rPr lang="ru-RU" sz="900" dirty="0" smtClean="0">
                <a:solidFill>
                  <a:srgbClr val="000000"/>
                </a:solidFill>
              </a:rPr>
              <a:t>Избыточность информации, подробное обсуждение мероприятия</a:t>
            </a:r>
          </a:p>
          <a:p>
            <a:pPr marL="342900" indent="-342900">
              <a:buFontTx/>
              <a:buAutoNum type="arabicPeriod"/>
            </a:pPr>
            <a:r>
              <a:rPr lang="ru-RU" sz="900" dirty="0" smtClean="0">
                <a:solidFill>
                  <a:srgbClr val="000000"/>
                </a:solidFill>
              </a:rPr>
              <a:t>Отсутствие единого стиля оформления текстовой информации</a:t>
            </a:r>
          </a:p>
          <a:p>
            <a:pPr marL="342900" indent="-342900">
              <a:buFontTx/>
              <a:buAutoNum type="arabicPeriod"/>
            </a:pPr>
            <a:r>
              <a:rPr lang="ru-RU" sz="900" dirty="0" smtClean="0">
                <a:solidFill>
                  <a:srgbClr val="000000"/>
                </a:solidFill>
              </a:rPr>
              <a:t>Временные потери, отсутствие ограничения на  количество и размер  информации для размещения</a:t>
            </a:r>
            <a:endParaRPr lang="ru-RU" sz="900" dirty="0" smtClean="0"/>
          </a:p>
        </p:txBody>
      </p:sp>
      <p:sp>
        <p:nvSpPr>
          <p:cNvPr id="57" name="Скругленная прямоугольная выноска 56"/>
          <p:cNvSpPr/>
          <p:nvPr/>
        </p:nvSpPr>
        <p:spPr>
          <a:xfrm>
            <a:off x="3347864" y="5373216"/>
            <a:ext cx="2626990" cy="432048"/>
          </a:xfrm>
          <a:prstGeom prst="wedgeRoundRect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/>
            <a:r>
              <a:rPr lang="ru-RU" sz="1050" dirty="0" smtClean="0">
                <a:solidFill>
                  <a:schemeClr val="tx1"/>
                </a:solidFill>
              </a:rPr>
              <a:t>4.     </a:t>
            </a:r>
            <a:r>
              <a:rPr lang="ru-RU" sz="1050" i="1" dirty="0" smtClean="0">
                <a:solidFill>
                  <a:schemeClr val="tx1"/>
                </a:solidFill>
              </a:rPr>
              <a:t>Отсутствие</a:t>
            </a:r>
            <a:r>
              <a:rPr lang="ru-RU" sz="1050" dirty="0" smtClean="0">
                <a:solidFill>
                  <a:schemeClr val="tx1"/>
                </a:solidFill>
              </a:rPr>
              <a:t> на рабочем месте, занятость руководителя</a:t>
            </a:r>
          </a:p>
        </p:txBody>
      </p:sp>
      <p:sp>
        <p:nvSpPr>
          <p:cNvPr id="59" name="Скругленная прямоугольная выноска 58"/>
          <p:cNvSpPr/>
          <p:nvPr/>
        </p:nvSpPr>
        <p:spPr>
          <a:xfrm>
            <a:off x="6228184" y="5373216"/>
            <a:ext cx="2626990" cy="432048"/>
          </a:xfrm>
          <a:prstGeom prst="wedgeRoundRect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/>
            <a:endParaRPr lang="ru-RU" sz="105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ru-RU" sz="1050" dirty="0" smtClean="0">
                <a:solidFill>
                  <a:schemeClr val="tx1"/>
                </a:solidFill>
              </a:rPr>
              <a:t>5.  </a:t>
            </a:r>
            <a:r>
              <a:rPr lang="ru-RU" sz="1050" dirty="0" smtClean="0">
                <a:solidFill>
                  <a:srgbClr val="000000"/>
                </a:solidFill>
              </a:rPr>
              <a:t>Временные потери при загрузке  файлов с большим объемом</a:t>
            </a:r>
            <a:endParaRPr lang="ru-RU" sz="1050" dirty="0" smtClean="0"/>
          </a:p>
          <a:p>
            <a:pPr marL="342900" indent="-342900"/>
            <a:endParaRPr lang="ru-RU" sz="105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686800" cy="550863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Пирамида проблем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0B9B24B0-89E8-4502-86ED-BC2F7D391267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4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950" y="4048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1428736"/>
          <a:ext cx="5328592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ятно 1 9"/>
          <p:cNvSpPr/>
          <p:nvPr/>
        </p:nvSpPr>
        <p:spPr>
          <a:xfrm>
            <a:off x="539552" y="5445224"/>
            <a:ext cx="642942" cy="642943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1259632" y="5445224"/>
            <a:ext cx="642942" cy="714380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1979712" y="5445224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Пятно 1 12"/>
          <p:cNvSpPr/>
          <p:nvPr/>
        </p:nvSpPr>
        <p:spPr>
          <a:xfrm>
            <a:off x="2771800" y="5445224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9058" y="3929066"/>
            <a:ext cx="1785950" cy="357190"/>
          </a:xfrm>
          <a:prstGeom prst="roundRect">
            <a:avLst/>
          </a:prstGeom>
          <a:solidFill>
            <a:schemeClr val="bg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57554" y="2500306"/>
            <a:ext cx="1785950" cy="357189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20072" y="4221088"/>
            <a:ext cx="37861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0" lang="ru-RU" sz="1200" dirty="0" smtClean="0">
                <a:solidFill>
                  <a:srgbClr val="000000"/>
                </a:solidFill>
              </a:rPr>
              <a:t>Переизбыток информации, подробное обсуждение мероприятия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Отсутствие единого стиля оформления текстовой информации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Отсутствие на рабочем месте, занятость руководителя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потери, отсутствие ограничения на  количество и размер  информации для размещения</a:t>
            </a:r>
            <a:endParaRPr lang="ru-RU" sz="1200" dirty="0" smtClean="0"/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 при загрузке  файлов с большим объемом</a:t>
            </a:r>
          </a:p>
        </p:txBody>
      </p:sp>
      <p:sp>
        <p:nvSpPr>
          <p:cNvPr id="27" name="Пятно 1 26"/>
          <p:cNvSpPr/>
          <p:nvPr/>
        </p:nvSpPr>
        <p:spPr>
          <a:xfrm>
            <a:off x="3563888" y="5445224"/>
            <a:ext cx="642942" cy="649287"/>
          </a:xfrm>
          <a:prstGeom prst="irregularSeal1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43938" y="6429375"/>
            <a:ext cx="4508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F6EFED9C-3036-4EBC-806E-ED89E0143B16}" type="slidenum">
              <a:rPr lang="ru-RU" altLang="ru-RU" b="1" smtClean="0">
                <a:solidFill>
                  <a:srgbClr val="23263C"/>
                </a:solidFill>
                <a:latin typeface="Franklin Gothic Book" pitchFamily="34" charset="0"/>
              </a:rPr>
              <a:pPr algn="ctr"/>
              <a:t>5</a:t>
            </a:fld>
            <a:endParaRPr lang="ru-RU" altLang="ru-RU" b="1">
              <a:solidFill>
                <a:srgbClr val="23263C"/>
              </a:solidFill>
              <a:latin typeface="Franklin Gothic Boo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3838" y="332656"/>
            <a:ext cx="8686800" cy="84717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/>
              <a:t>Анализ проблем процесса 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/>
              <a:t>«</a:t>
            </a:r>
            <a:r>
              <a:rPr lang="ru-RU" sz="2000" b="1" cap="all" dirty="0" smtClean="0">
                <a:latin typeface="Franklin Gothic Medium" pitchFamily="34" charset="0"/>
              </a:rPr>
              <a:t>Оптимизация  процесса  Подготовки и размещения информации на сайте детского сада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sp>
        <p:nvSpPr>
          <p:cNvPr id="25605" name="Text Box 14"/>
          <p:cNvSpPr txBox="1">
            <a:spLocks noChangeArrowheads="1"/>
          </p:cNvSpPr>
          <p:nvPr/>
        </p:nvSpPr>
        <p:spPr bwMode="auto">
          <a:xfrm>
            <a:off x="6875463" y="1355774"/>
            <a:ext cx="2268537" cy="4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tx2"/>
                </a:solidFill>
              </a:rPr>
              <a:t>Экономия  времени, мин.</a:t>
            </a:r>
          </a:p>
        </p:txBody>
      </p:sp>
      <p:sp>
        <p:nvSpPr>
          <p:cNvPr id="25606" name="Text Box 14"/>
          <p:cNvSpPr txBox="1">
            <a:spLocks noChangeArrowheads="1"/>
          </p:cNvSpPr>
          <p:nvPr/>
        </p:nvSpPr>
        <p:spPr bwMode="auto">
          <a:xfrm>
            <a:off x="881063" y="1427211"/>
            <a:ext cx="16748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</a:rPr>
              <a:t>Проблема</a:t>
            </a:r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4418013" y="1424036"/>
            <a:ext cx="1593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</a:rPr>
              <a:t>Решение</a:t>
            </a:r>
          </a:p>
        </p:txBody>
      </p:sp>
      <p:sp>
        <p:nvSpPr>
          <p:cNvPr id="25608" name="TextBox 41"/>
          <p:cNvSpPr txBox="1">
            <a:spLocks noChangeArrowheads="1"/>
          </p:cNvSpPr>
          <p:nvPr/>
        </p:nvSpPr>
        <p:spPr bwMode="auto">
          <a:xfrm>
            <a:off x="22671" y="1872151"/>
            <a:ext cx="3657600" cy="61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Переизбыток информации, подробное </a:t>
            </a:r>
          </a:p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обсуждение мероприятия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 sz="1200" b="1" dirty="0">
              <a:solidFill>
                <a:schemeClr val="tx2"/>
              </a:solidFill>
            </a:endParaRPr>
          </a:p>
        </p:txBody>
      </p:sp>
      <p:sp>
        <p:nvSpPr>
          <p:cNvPr id="25609" name="TextBox 41"/>
          <p:cNvSpPr txBox="1">
            <a:spLocks noChangeArrowheads="1"/>
          </p:cNvSpPr>
          <p:nvPr/>
        </p:nvSpPr>
        <p:spPr bwMode="auto">
          <a:xfrm>
            <a:off x="3643306" y="1949697"/>
            <a:ext cx="3111953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Создание алгоритма по подготовке информации для размещения на сайт </a:t>
            </a:r>
          </a:p>
          <a:p>
            <a:pPr lvl="0" algn="just">
              <a:defRPr/>
            </a:pPr>
            <a:r>
              <a:rPr lang="ru-RU" sz="1200" dirty="0" smtClean="0">
                <a:solidFill>
                  <a:srgbClr val="00B050"/>
                </a:solidFill>
              </a:rPr>
              <a:t> 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8396" y="1844824"/>
            <a:ext cx="8905875" cy="698500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9" name="Стрелка: вправо 3"/>
          <p:cNvSpPr/>
          <p:nvPr/>
        </p:nvSpPr>
        <p:spPr>
          <a:xfrm>
            <a:off x="2915816" y="206084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трелка: вправо 3"/>
          <p:cNvSpPr/>
          <p:nvPr/>
        </p:nvSpPr>
        <p:spPr>
          <a:xfrm>
            <a:off x="6804248" y="2060848"/>
            <a:ext cx="485105" cy="205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14" name="TextBox 41"/>
          <p:cNvSpPr txBox="1">
            <a:spLocks noChangeArrowheads="1"/>
          </p:cNvSpPr>
          <p:nvPr/>
        </p:nvSpPr>
        <p:spPr bwMode="auto">
          <a:xfrm>
            <a:off x="202059" y="2631024"/>
            <a:ext cx="316865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единого стиля оформления текстовой информации</a:t>
            </a:r>
          </a:p>
          <a:p>
            <a:pPr lvl="0" algn="ctr">
              <a:defRPr/>
            </a:pPr>
            <a:endParaRPr lang="ru-RU" sz="12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15" name="TextBox 41"/>
          <p:cNvSpPr txBox="1">
            <a:spLocks noChangeArrowheads="1"/>
          </p:cNvSpPr>
          <p:nvPr/>
        </p:nvSpPr>
        <p:spPr bwMode="auto">
          <a:xfrm>
            <a:off x="3707904" y="2649083"/>
            <a:ext cx="3384376" cy="60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ru-RU" altLang="ru-RU" sz="1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Создание шаблона для размещения информации на сайте (с указанием точных требований к количеству редактирований  и оформлению) </a:t>
            </a:r>
          </a:p>
        </p:txBody>
      </p:sp>
      <p:sp>
        <p:nvSpPr>
          <p:cNvPr id="25616" name="TextBox 41"/>
          <p:cNvSpPr txBox="1">
            <a:spLocks noChangeArrowheads="1"/>
          </p:cNvSpPr>
          <p:nvPr/>
        </p:nvSpPr>
        <p:spPr bwMode="auto">
          <a:xfrm>
            <a:off x="8028384" y="2382915"/>
            <a:ext cx="829568" cy="132562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ru-RU" altLang="ru-RU" sz="3600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altLang="ru-RU" sz="3600" b="1" dirty="0" smtClean="0">
                <a:solidFill>
                  <a:schemeClr val="tx2"/>
                </a:solidFill>
              </a:rPr>
              <a:t>15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 sz="1400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ru-RU" altLang="ru-RU" sz="1400" b="1" dirty="0" smtClean="0">
              <a:solidFill>
                <a:schemeClr val="tx2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396" y="2660799"/>
            <a:ext cx="8905875" cy="600075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7" name="Стрелка: вправо 3"/>
          <p:cNvSpPr/>
          <p:nvPr/>
        </p:nvSpPr>
        <p:spPr>
          <a:xfrm>
            <a:off x="3131840" y="2780928"/>
            <a:ext cx="404415" cy="241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Стрелка: вправо 3"/>
          <p:cNvSpPr/>
          <p:nvPr/>
        </p:nvSpPr>
        <p:spPr>
          <a:xfrm>
            <a:off x="7380312" y="2780928"/>
            <a:ext cx="46265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20" name="TextBox 41"/>
          <p:cNvSpPr txBox="1">
            <a:spLocks noChangeArrowheads="1"/>
          </p:cNvSpPr>
          <p:nvPr/>
        </p:nvSpPr>
        <p:spPr bwMode="auto">
          <a:xfrm>
            <a:off x="130621" y="3480595"/>
            <a:ext cx="3478213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ограничения на  количество </a:t>
            </a:r>
            <a:b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размер  фотографий для размещения</a:t>
            </a:r>
          </a:p>
          <a:p>
            <a:pPr algn="ctr">
              <a:defRPr/>
            </a:pP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30621" y="3418037"/>
            <a:ext cx="8905875" cy="636587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3" name="Стрелка: вправо 3"/>
          <p:cNvSpPr/>
          <p:nvPr/>
        </p:nvSpPr>
        <p:spPr>
          <a:xfrm>
            <a:off x="3275857" y="3584724"/>
            <a:ext cx="426640" cy="276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Стрелка: вправо 3"/>
          <p:cNvSpPr/>
          <p:nvPr/>
        </p:nvSpPr>
        <p:spPr>
          <a:xfrm>
            <a:off x="7308304" y="3501008"/>
            <a:ext cx="504056" cy="289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26" name="TextBox 41"/>
          <p:cNvSpPr txBox="1">
            <a:spLocks noChangeArrowheads="1"/>
          </p:cNvSpPr>
          <p:nvPr/>
        </p:nvSpPr>
        <p:spPr bwMode="auto">
          <a:xfrm>
            <a:off x="224284" y="4214818"/>
            <a:ext cx="3281362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на рабочем месте,  занятость руководителя</a:t>
            </a:r>
          </a:p>
          <a:p>
            <a:pPr algn="ctr">
              <a:defRPr/>
            </a:pP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25628" name="TextBox 41"/>
          <p:cNvSpPr txBox="1">
            <a:spLocks noChangeArrowheads="1"/>
          </p:cNvSpPr>
          <p:nvPr/>
        </p:nvSpPr>
        <p:spPr bwMode="auto">
          <a:xfrm>
            <a:off x="8028384" y="4293096"/>
            <a:ext cx="638435" cy="38998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tx2"/>
                </a:solidFill>
              </a:rPr>
              <a:t>12</a:t>
            </a:r>
            <a:endParaRPr lang="ru-RU" altLang="ru-RU" sz="2400" b="1" dirty="0">
              <a:solidFill>
                <a:schemeClr val="tx2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0621" y="4176862"/>
            <a:ext cx="8905875" cy="633412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9" name="Стрелка: вправо 3"/>
          <p:cNvSpPr/>
          <p:nvPr/>
        </p:nvSpPr>
        <p:spPr>
          <a:xfrm>
            <a:off x="3275857" y="4338787"/>
            <a:ext cx="426640" cy="2423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Стрелка: вправо 3"/>
          <p:cNvSpPr/>
          <p:nvPr/>
        </p:nvSpPr>
        <p:spPr>
          <a:xfrm>
            <a:off x="7308304" y="436510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8028384" y="5301208"/>
            <a:ext cx="951360" cy="43922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tx2"/>
                </a:solidFill>
              </a:rPr>
              <a:t>10</a:t>
            </a:r>
            <a:endParaRPr lang="ru-RU" altLang="ru-RU" sz="2800" b="1" dirty="0">
              <a:solidFill>
                <a:schemeClr val="tx2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30621" y="4941168"/>
            <a:ext cx="8905875" cy="1368152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5" name="Стрелка: вправо 3"/>
          <p:cNvSpPr/>
          <p:nvPr/>
        </p:nvSpPr>
        <p:spPr>
          <a:xfrm>
            <a:off x="3347865" y="5103093"/>
            <a:ext cx="354632" cy="27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: вправо 3"/>
          <p:cNvSpPr/>
          <p:nvPr/>
        </p:nvSpPr>
        <p:spPr>
          <a:xfrm>
            <a:off x="7380312" y="5085184"/>
            <a:ext cx="504056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251520" y="4980136"/>
            <a:ext cx="3281362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Временные потери при загрузке  файлов с большим объемом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86182" y="3429000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Передача материалов по электронным формам связи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4293096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Требования к количеству, размеру и качеству фотографий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86182" y="5000636"/>
            <a:ext cx="3594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alt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-Шаблон для размещения информации на сайте ( с ограничением редактирования и количества печатных символов) </a:t>
            </a:r>
          </a:p>
          <a:p>
            <a:pPr>
              <a:defRPr/>
            </a:pPr>
            <a:r>
              <a:rPr lang="ru-RU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-Требования к размеру и качеству фотографий </a:t>
            </a:r>
          </a:p>
        </p:txBody>
      </p:sp>
    </p:spTree>
    <p:extLst>
      <p:ext uri="{BB962C8B-B14F-4D97-AF65-F5344CB8AC3E}">
        <p14:creationId xmlns:p14="http://schemas.microsoft.com/office/powerpoint/2010/main" val="18685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500430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43504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14282" y="3643314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357554" y="3643314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714480" y="1643050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643050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838200"/>
          </a:xfrm>
        </p:spPr>
        <p:txBody>
          <a:bodyPr/>
          <a:lstStyle/>
          <a:p>
            <a:pPr eaLnBrk="1" hangingPunct="1"/>
            <a:r>
              <a:rPr lang="ru-RU" sz="1600" dirty="0" smtClean="0">
                <a:solidFill>
                  <a:srgbClr val="0070C0"/>
                </a:solidFill>
                <a:latin typeface="Franklin Gothic Medium" pitchFamily="34" charset="0"/>
              </a:rPr>
              <a:t>Карта целевого состояния процесса</a:t>
            </a:r>
            <a:br>
              <a:rPr lang="ru-RU" sz="1600" dirty="0" smtClean="0">
                <a:solidFill>
                  <a:srgbClr val="0070C0"/>
                </a:solidFill>
                <a:latin typeface="Franklin Gothic Medium" pitchFamily="34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Franklin Gothic Medium" pitchFamily="34" charset="0"/>
              </a:rPr>
              <a:t>подготовки и размещения информации на сайте  детского сада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Будет»)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639869" y="2571744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355969" y="2643182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076824" y="2643182"/>
            <a:ext cx="352431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43306" y="307181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право 28"/>
          <p:cNvSpPr/>
          <p:nvPr/>
        </p:nvSpPr>
        <p:spPr>
          <a:xfrm>
            <a:off x="7358082" y="264318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071802" y="442913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596" y="4856172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 вправо 39"/>
          <p:cNvSpPr/>
          <p:nvPr/>
        </p:nvSpPr>
        <p:spPr>
          <a:xfrm>
            <a:off x="142844" y="4498984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572000" y="5643578"/>
            <a:ext cx="432120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100 –  185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429520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F4FBE110-AE23-447E-BC5E-ACA3261C4DB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14282" y="2784470"/>
            <a:ext cx="135732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643306" y="2428868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79512" y="2060848"/>
            <a:ext cx="1439862" cy="12144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Поручение </a:t>
            </a:r>
            <a:br>
              <a:rPr lang="ru-RU" sz="1100" dirty="0" smtClean="0"/>
            </a:br>
            <a:r>
              <a:rPr lang="ru-RU" sz="1100" dirty="0" smtClean="0"/>
              <a:t>о размещении информации </a:t>
            </a:r>
            <a:br>
              <a:rPr lang="ru-RU" sz="1100" dirty="0" smtClean="0"/>
            </a:br>
            <a:r>
              <a:rPr lang="ru-RU" sz="1100" dirty="0" smtClean="0"/>
              <a:t>на сайт</a:t>
            </a:r>
            <a:endParaRPr lang="ru-RU" sz="1100" dirty="0"/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(10-20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214282" y="2355842"/>
            <a:ext cx="13684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4282" y="307181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3643306" y="2000240"/>
            <a:ext cx="1441450" cy="15007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детского сада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dirty="0" smtClean="0"/>
              <a:t>Передача  информации для выборки материала (по электронным формам связи) </a:t>
            </a:r>
          </a:p>
          <a:p>
            <a:pPr algn="ctr">
              <a:defRPr/>
            </a:pPr>
            <a:r>
              <a:rPr lang="ru-RU" sz="800" dirty="0" smtClean="0">
                <a:solidFill>
                  <a:schemeClr val="tx1"/>
                </a:solidFill>
              </a:rPr>
              <a:t>(10- 20 мин.) 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635896" y="3284984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707904" y="2420888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500694" y="2000240"/>
            <a:ext cx="1928826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dirty="0" smtClean="0"/>
              <a:t>Получение текстовой информации для выборки материала (по электронным формам связи) 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(10-15 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00694" y="300037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500694" y="228599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7715272" y="2000240"/>
            <a:ext cx="1285884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dirty="0" smtClean="0"/>
              <a:t>Отбор материалов   </a:t>
            </a:r>
            <a:endParaRPr lang="ru-RU" sz="1100" dirty="0"/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(15-30 мин.)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7715272" y="228599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715272" y="300037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28596" y="4071942"/>
            <a:ext cx="2654309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детского сада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Передача информации по электронным формам связи ответственному за ведение сайта  (в  разработанном шаблоне)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(20-35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28596" y="4357694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28596" y="5072074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3500430" y="4071942"/>
            <a:ext cx="2155830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Ответственный за ведение сайта</a:t>
            </a:r>
            <a:endParaRPr lang="ru-RU" sz="11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Размещение </a:t>
            </a:r>
            <a:r>
              <a:rPr lang="ru-RU" sz="1100" dirty="0"/>
              <a:t>информационного материала на сайт учреждения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(10- 30 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3500430" y="5000636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500430" y="4357694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0" y="2214554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857884" y="3857628"/>
            <a:ext cx="428628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000232" y="2000240"/>
            <a:ext cx="1439863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детского сада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подготовка информации </a:t>
            </a:r>
          </a:p>
          <a:p>
            <a:pPr algn="ctr">
              <a:defRPr/>
            </a:pPr>
            <a:r>
              <a:rPr lang="ru-RU" sz="1000" dirty="0" smtClean="0"/>
              <a:t>(по разработанным алгоритму и шаблону)</a:t>
            </a: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(25-35 мин.) 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800" dirty="0" smtClean="0">
              <a:solidFill>
                <a:schemeClr val="tx1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000232" y="307181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051720" y="2420888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23528" y="5805264"/>
            <a:ext cx="914400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835696" y="5805264"/>
            <a:ext cx="91440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763688" y="6309320"/>
            <a:ext cx="1296144" cy="360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Не изменилось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79512" y="6309320"/>
            <a:ext cx="1296144" cy="360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Изменилось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5" name="Заголовок 1"/>
          <p:cNvSpPr>
            <a:spLocks noGrp="1"/>
          </p:cNvSpPr>
          <p:nvPr>
            <p:ph type="title"/>
          </p:nvPr>
        </p:nvSpPr>
        <p:spPr>
          <a:xfrm>
            <a:off x="247650" y="116632"/>
            <a:ext cx="8648700" cy="4397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Достигнутые результаты (было и стало)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7</a:t>
            </a:fld>
            <a:endParaRPr 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45943"/>
              </p:ext>
            </p:extLst>
          </p:nvPr>
        </p:nvGraphicFramePr>
        <p:xfrm>
          <a:off x="179512" y="1142983"/>
          <a:ext cx="8607330" cy="502232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38988"/>
                <a:gridCol w="2553434"/>
                <a:gridCol w="1750231"/>
                <a:gridCol w="2964677"/>
              </a:tblGrid>
              <a:tr h="240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</a:tr>
              <a:tr h="126691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Переизбыток информации, подробное </a:t>
                      </a:r>
                    </a:p>
                    <a:p>
                      <a:pPr algn="ctr"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обсуждение мероприятия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</a:t>
                      </a:r>
                      <a:r>
                        <a:rPr lang="ru-RU" sz="1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алгоритм по подготовке информации для размещения на сайт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единого стиля оформления текстовой информации</a:t>
                      </a:r>
                      <a:endParaRPr lang="ru-RU" sz="105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 шаблон</a:t>
                      </a:r>
                      <a:r>
                        <a:rPr lang="ru-RU" altLang="ru-RU" sz="1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размещения информации на сайте (с указанием точных требований к количеству редактирований  и оформлению) </a:t>
                      </a: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1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ограничения на  количество </a:t>
                      </a:r>
                      <a:b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размер  фотографий для размещения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6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Передача материала по электронным формам связи</a:t>
                      </a: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3" descr="D:\Мои документы\Desktop\куча мала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556792"/>
            <a:ext cx="2520281" cy="1756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39" name="Picture 3" descr="D:\Мои документы\Desktop\20191024_11523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1340768"/>
            <a:ext cx="2688299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0" name="Picture 4" descr="D:\Мои документы\Desktop\Новая папка\20191024_15450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3284984"/>
            <a:ext cx="1486682" cy="2024261"/>
          </a:xfrm>
          <a:prstGeom prst="rect">
            <a:avLst/>
          </a:prstGeom>
          <a:noFill/>
        </p:spPr>
      </p:pic>
      <p:pic>
        <p:nvPicPr>
          <p:cNvPr id="39941" name="Picture 5" descr="D:\Мои документы\Desktop\Новая папка\20191024_15452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4221088"/>
            <a:ext cx="1395940" cy="1944216"/>
          </a:xfrm>
          <a:prstGeom prst="rect">
            <a:avLst/>
          </a:prstGeom>
          <a:noFill/>
        </p:spPr>
      </p:pic>
      <p:pic>
        <p:nvPicPr>
          <p:cNvPr id="39942" name="Picture 6" descr="D:\Мои документы\Desktop\Новая папка\20191024_15453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4293096"/>
            <a:ext cx="1416529" cy="1837382"/>
          </a:xfrm>
          <a:prstGeom prst="rect">
            <a:avLst/>
          </a:prstGeom>
          <a:noFill/>
        </p:spPr>
      </p:pic>
      <p:pic>
        <p:nvPicPr>
          <p:cNvPr id="39943" name="Picture 7" descr="D:\Мои документы\Desktop\панр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35696" y="3717032"/>
            <a:ext cx="2088232" cy="2199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859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5" name="Заголовок 1"/>
          <p:cNvSpPr>
            <a:spLocks noGrp="1"/>
          </p:cNvSpPr>
          <p:nvPr>
            <p:ph type="title"/>
          </p:nvPr>
        </p:nvSpPr>
        <p:spPr>
          <a:xfrm>
            <a:off x="247650" y="116632"/>
            <a:ext cx="8648700" cy="4397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Достигнутые результаты (было и стало)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8</a:t>
            </a:fld>
            <a:endParaRPr 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45943"/>
              </p:ext>
            </p:extLst>
          </p:nvPr>
        </p:nvGraphicFramePr>
        <p:xfrm>
          <a:off x="179512" y="1142982"/>
          <a:ext cx="8568952" cy="487795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714118"/>
                <a:gridCol w="4854834"/>
              </a:tblGrid>
              <a:tr h="47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</a:tr>
              <a:tr h="123857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на рабочем месте,  занятость руководителя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 к количеству, размеру и качеству фотографий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загрузке  файлов с большим объемом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-Создан</a:t>
                      </a:r>
                      <a:r>
                        <a:rPr lang="ru-RU" altLang="ru-RU" sz="1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</a:t>
                      </a:r>
                      <a:r>
                        <a:rPr lang="ru-RU" alt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аблон для размещения информации на сайте ( с ограничением редактирования и количества печатных символов) 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-Требования к размеру и качеству фотографий </a:t>
                      </a: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Длительность процесса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(160 – 285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минут)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                                     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Длительность процесса</a:t>
                      </a:r>
                    </a:p>
                    <a:p>
                      <a:pPr algn="ctr"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 – 185 минут)</a:t>
                      </a: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Оптимизация процесса    </a:t>
                      </a:r>
                      <a:r>
                        <a:rPr lang="ru-RU" sz="1200" b="1" cap="all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Подготовки и размещения информации на сайте детского</a:t>
                      </a:r>
                      <a:r>
                        <a:rPr lang="ru-RU" sz="1200" b="1" cap="all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сада</a:t>
                      </a:r>
                      <a:endParaRPr lang="ru-RU" sz="12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МБДОУ</a:t>
                      </a:r>
                      <a:r>
                        <a:rPr lang="ru-RU" sz="12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«Центр развития ребенка   - детский сад «Золотой ключик» г. Строитель»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285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мин. до 185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мин.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defRPr/>
                      </a:pP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593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823</Words>
  <Application>Microsoft Office PowerPoint</Application>
  <PresentationFormat>Экран (4:3)</PresentationFormat>
  <Paragraphs>230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think-cell Slide</vt:lpstr>
      <vt:lpstr>Паспорт проекта   «Оптимизация  процесса  Подготовки и размещения информации на сайте детского сада»</vt:lpstr>
      <vt:lpstr>Команда проекта </vt:lpstr>
      <vt:lpstr>Карта текущего состояния процесса подготовки и размещения информации на сайте детского сада</vt:lpstr>
      <vt:lpstr>Пирамида проблем</vt:lpstr>
      <vt:lpstr>Анализ проблем процесса  «Оптимизация  процесса  Подготовки и размещения информации на сайте детского сада»</vt:lpstr>
      <vt:lpstr>Карта целевого состояния процесса подготовки и размещения информации на сайте  детского сада</vt:lpstr>
      <vt:lpstr>Достигнутые результаты (было и стало) </vt:lpstr>
      <vt:lpstr>Достигнутые результаты (было и стало)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Дасюша</cp:lastModifiedBy>
  <cp:revision>79</cp:revision>
  <cp:lastPrinted>2019-04-25T09:14:46Z</cp:lastPrinted>
  <dcterms:created xsi:type="dcterms:W3CDTF">2018-08-20T14:01:12Z</dcterms:created>
  <dcterms:modified xsi:type="dcterms:W3CDTF">2019-11-11T12:11:39Z</dcterms:modified>
</cp:coreProperties>
</file>