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2" r:id="rId3"/>
    <p:sldId id="292" r:id="rId4"/>
    <p:sldId id="289" r:id="rId5"/>
    <p:sldId id="279" r:id="rId6"/>
    <p:sldId id="293" r:id="rId7"/>
    <p:sldId id="294" r:id="rId8"/>
    <p:sldId id="286" r:id="rId9"/>
    <p:sldId id="287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C8DE"/>
    <a:srgbClr val="002846"/>
    <a:srgbClr val="003760"/>
    <a:srgbClr val="38629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1" autoAdjust="0"/>
  </p:normalViewPr>
  <p:slideViewPr>
    <p:cSldViewPr>
      <p:cViewPr>
        <p:scale>
          <a:sx n="100" d="100"/>
          <a:sy n="100" d="100"/>
        </p:scale>
        <p:origin x="-28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#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b="1" dirty="0" smtClean="0"/>
        </a:p>
        <a:p>
          <a:endParaRPr lang="ru-RU" sz="1200" b="1" dirty="0" smtClean="0"/>
        </a:p>
        <a:p>
          <a:r>
            <a:rPr lang="ru-RU" sz="1200" b="1" dirty="0" smtClean="0"/>
            <a:t>Федеральный </a:t>
          </a:r>
        </a:p>
        <a:p>
          <a:r>
            <a:rPr lang="ru-RU" sz="1200" b="1" dirty="0" smtClean="0"/>
            <a:t>уровень</a:t>
          </a:r>
          <a:endParaRPr lang="ru-RU" sz="1200" b="1" dirty="0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ru-RU" sz="1200" b="1" dirty="0" smtClean="0"/>
            <a:t>Уровень </a:t>
          </a:r>
          <a:r>
            <a:rPr lang="ru-RU" sz="1200" b="1" dirty="0"/>
            <a:t>организации</a:t>
          </a:r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73" custLinFactNeighborY="-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F0224E-C23F-4496-8393-159BFAA91602}" type="presOf" srcId="{8380A261-4409-4C6B-8A07-0D64C5422F6D}" destId="{EB789FCB-B92C-4A52-BB06-4A95FA62001B}" srcOrd="1" destOrd="0" presId="urn:microsoft.com/office/officeart/2005/8/layout/pyramid1"/>
    <dgm:cxn modelId="{11029C1A-E7BF-4257-872C-15F03B733730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E8453A3C-8BE5-44C3-96F7-ECD22C3B407B}" type="presOf" srcId="{F014B99B-BC0F-4D51-AA35-03139CBC5BDF}" destId="{158BBE6D-1C8E-4142-827F-B1B32D20364B}" srcOrd="1" destOrd="0" presId="urn:microsoft.com/office/officeart/2005/8/layout/pyramid1"/>
    <dgm:cxn modelId="{FD8952EB-8CC1-4DF2-AF40-F842E9501C10}" type="presOf" srcId="{CBB2EDB4-08BF-49DB-9282-C363CE23E3D0}" destId="{7099C5AD-A666-455F-9144-31509FAE35FB}" srcOrd="0" destOrd="0" presId="urn:microsoft.com/office/officeart/2005/8/layout/pyramid1"/>
    <dgm:cxn modelId="{605B16F0-7C65-4418-95D9-BECC3CB9CF54}" type="presOf" srcId="{CBB2EDB4-08BF-49DB-9282-C363CE23E3D0}" destId="{8064A9E2-4365-4891-A563-4210D9FE6047}" srcOrd="1" destOrd="0" presId="urn:microsoft.com/office/officeart/2005/8/layout/pyramid1"/>
    <dgm:cxn modelId="{24776094-8FF2-4006-9695-B2881771C1FD}" type="presOf" srcId="{8380A261-4409-4C6B-8A07-0D64C5422F6D}" destId="{3405B94A-B110-4EB0-B99D-680A85764021}" srcOrd="0" destOrd="0" presId="urn:microsoft.com/office/officeart/2005/8/layout/pyramid1"/>
    <dgm:cxn modelId="{F8E48B63-27AF-40D3-A765-FEDEE6E75BD0}" type="presOf" srcId="{C055D918-0D48-44D3-9287-CAE1B93EB64A}" destId="{8C222443-D6D5-437E-8A06-7845FF64044F}" srcOrd="0" destOrd="0" presId="urn:microsoft.com/office/officeart/2005/8/layout/pyramid1"/>
    <dgm:cxn modelId="{E027FFB0-981A-4D82-ACE2-5EDDC3B32320}" type="presParOf" srcId="{8C222443-D6D5-437E-8A06-7845FF64044F}" destId="{8E592AC7-B094-488F-86DE-8B46AA43A5F7}" srcOrd="0" destOrd="0" presId="urn:microsoft.com/office/officeart/2005/8/layout/pyramid1"/>
    <dgm:cxn modelId="{4E7D4673-BAF9-4734-ABE4-BB7303A6F1D4}" type="presParOf" srcId="{8E592AC7-B094-488F-86DE-8B46AA43A5F7}" destId="{47753778-DDCD-4F66-8671-0963E55AC1AB}" srcOrd="0" destOrd="0" presId="urn:microsoft.com/office/officeart/2005/8/layout/pyramid1"/>
    <dgm:cxn modelId="{2104F250-9D40-47CA-908B-E0E682D30008}" type="presParOf" srcId="{8E592AC7-B094-488F-86DE-8B46AA43A5F7}" destId="{158BBE6D-1C8E-4142-827F-B1B32D20364B}" srcOrd="1" destOrd="0" presId="urn:microsoft.com/office/officeart/2005/8/layout/pyramid1"/>
    <dgm:cxn modelId="{F66CAE32-8800-46F5-9068-191BB131B101}" type="presParOf" srcId="{8C222443-D6D5-437E-8A06-7845FF64044F}" destId="{08609C55-E487-4600-AFD0-8994D3888F22}" srcOrd="1" destOrd="0" presId="urn:microsoft.com/office/officeart/2005/8/layout/pyramid1"/>
    <dgm:cxn modelId="{68C0685F-3484-47A0-98F3-549D570E693B}" type="presParOf" srcId="{08609C55-E487-4600-AFD0-8994D3888F22}" destId="{7099C5AD-A666-455F-9144-31509FAE35FB}" srcOrd="0" destOrd="0" presId="urn:microsoft.com/office/officeart/2005/8/layout/pyramid1"/>
    <dgm:cxn modelId="{FC295898-7083-4BF0-ACCC-732D2F377546}" type="presParOf" srcId="{08609C55-E487-4600-AFD0-8994D3888F22}" destId="{8064A9E2-4365-4891-A563-4210D9FE6047}" srcOrd="1" destOrd="0" presId="urn:microsoft.com/office/officeart/2005/8/layout/pyramid1"/>
    <dgm:cxn modelId="{127B0F48-697C-48F8-806A-A055D6466CCF}" type="presParOf" srcId="{8C222443-D6D5-437E-8A06-7845FF64044F}" destId="{4E66420A-6794-4210-A8DC-A681DFE94B26}" srcOrd="2" destOrd="0" presId="urn:microsoft.com/office/officeart/2005/8/layout/pyramid1"/>
    <dgm:cxn modelId="{061A57AF-5572-43E9-A077-CF99360825E1}" type="presParOf" srcId="{4E66420A-6794-4210-A8DC-A681DFE94B26}" destId="{3405B94A-B110-4EB0-B99D-680A85764021}" srcOrd="0" destOrd="0" presId="urn:microsoft.com/office/officeart/2005/8/layout/pyramid1"/>
    <dgm:cxn modelId="{A30BEFB2-2D98-4A9E-9C72-B8BB4790AC41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333509" y="0"/>
          <a:ext cx="1333509" cy="1428760"/>
        </a:xfrm>
        <a:prstGeom prst="trapezoid">
          <a:avLst>
            <a:gd name="adj" fmla="val 5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</a:t>
          </a:r>
          <a:endParaRPr lang="ru-RU" sz="1200" b="1" kern="1200" dirty="0"/>
        </a:p>
      </dsp:txBody>
      <dsp:txXfrm>
        <a:off x="1333509" y="0"/>
        <a:ext cx="1333509" cy="1428760"/>
      </dsp:txXfrm>
    </dsp:sp>
    <dsp:sp modelId="{7099C5AD-A666-455F-9144-31509FAE35FB}">
      <dsp:nvSpPr>
        <dsp:cNvPr id="0" name=""/>
        <dsp:cNvSpPr/>
      </dsp:nvSpPr>
      <dsp:spPr>
        <a:xfrm>
          <a:off x="661980" y="1442604"/>
          <a:ext cx="2667018" cy="1428760"/>
        </a:xfrm>
        <a:prstGeom prst="trapezoid">
          <a:avLst>
            <a:gd name="adj" fmla="val 46667"/>
          </a:avLst>
        </a:prstGeom>
        <a:solidFill>
          <a:srgbClr val="FFC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128708" y="1442604"/>
        <a:ext cx="1733562" cy="1428760"/>
      </dsp:txXfrm>
    </dsp:sp>
    <dsp:sp modelId="{3405B94A-B110-4EB0-B99D-680A85764021}">
      <dsp:nvSpPr>
        <dsp:cNvPr id="0" name=""/>
        <dsp:cNvSpPr/>
      </dsp:nvSpPr>
      <dsp:spPr>
        <a:xfrm>
          <a:off x="0" y="2843675"/>
          <a:ext cx="4000528" cy="1428760"/>
        </a:xfrm>
        <a:prstGeom prst="trapezoid">
          <a:avLst>
            <a:gd name="adj" fmla="val 46667"/>
          </a:avLst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 </a:t>
          </a:r>
          <a:r>
            <a:rPr lang="ru-RU" sz="1200" b="1" kern="1200" dirty="0"/>
            <a:t>организации</a:t>
          </a:r>
        </a:p>
      </dsp:txBody>
      <dsp:txXfrm>
        <a:off x="700092" y="2843675"/>
        <a:ext cx="2600343" cy="142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8700" cy="43973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Обеспечение удобной логистики внутреннего и внешнего пространства»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33363" y="2928945"/>
            <a:ext cx="8636000" cy="14479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85720" y="714366"/>
            <a:ext cx="178595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информация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47666" y="4437123"/>
            <a:ext cx="8621713" cy="7200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55588" y="2928945"/>
            <a:ext cx="25801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Обоснование выбора процесса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55588" y="4437124"/>
            <a:ext cx="122546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071802" y="857232"/>
            <a:ext cx="57150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 органа местного самоуправления: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отдела: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учреждение «Детский сад с приоритетным осуществлением православного духовно- нравственного развития «Сретенский» г. Строитель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городского округа»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Границы процесса: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получения запроса о предоставлении информации по сбору оперативных данных до отправки информации в соответствии с запросом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начала  проекта: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15.06.2020 г.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окончания проекта: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20.11.2020 г.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63560" y="2848431"/>
            <a:ext cx="83153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50" indent="-349250"/>
            <a:endParaRPr lang="ru-RU" sz="1400" dirty="0" smtClean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endParaRPr lang="ru-RU" sz="1400" dirty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7" y="4437113"/>
            <a:ext cx="8583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времени поиска расположения образовательно-воспитательных пространств  на территории  и в здании ДОО родителями (законными представителями), посетителями, 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мин.до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мин.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51536" y="5357835"/>
            <a:ext cx="8621713" cy="12144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285720" y="5357837"/>
            <a:ext cx="15716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Эффекты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050" y="5357837"/>
            <a:ext cx="8362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                                        </a:t>
            </a:r>
          </a:p>
          <a:p>
            <a:pPr>
              <a:defRPr/>
            </a:pPr>
            <a:endParaRPr lang="ru-RU" sz="1200" b="1" dirty="0"/>
          </a:p>
          <a:p>
            <a:pPr>
              <a:defRPr/>
            </a:pPr>
            <a:r>
              <a:rPr lang="ru-RU" sz="1200" b="1" dirty="0" smtClean="0"/>
              <a:t> </a:t>
            </a:r>
            <a:endParaRPr lang="ru-RU" sz="1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42910" y="2880783"/>
            <a:ext cx="571504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ru-RU" sz="1200" dirty="0" smtClean="0"/>
              <a:t>1.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Отсутствие  на территории и в здании ДОО навигации, алгоритмов и визуализации образовательно-воспитательных пространств.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Потеря времени  родителями (законными представителями), посетителями при поиске расположения нужного объекта.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Не типовой проект детского сада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5. Большая территория ДОО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28596" y="5688641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Удовлетворенность родителей (законных представителей), посетителей логистикой внутреннего и внешнего пространства.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Улучшение эмоционального психологического состояния  родителей (законных представителей), посетителей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 descr="C:\Users\User\Desktop\PHOTO-2020-09-18-12-21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13" y="1052736"/>
            <a:ext cx="30419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0184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357158" y="3747245"/>
            <a:ext cx="8621712" cy="28250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07504" y="836712"/>
            <a:ext cx="8637588" cy="23762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317500" y="942059"/>
            <a:ext cx="16446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428604" y="3786201"/>
            <a:ext cx="221457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Команда проекта </a:t>
            </a: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2915832" y="976312"/>
            <a:ext cx="2016208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Заказчик </a:t>
            </a:r>
            <a:r>
              <a:rPr lang="ru-RU" altLang="ru-RU" sz="1000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en-US" altLang="ru-RU" sz="1000" kern="0" dirty="0" smtClean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868144" y="908720"/>
            <a:ext cx="2155825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2</a:t>
            </a:fld>
            <a:endParaRPr lang="ru-RU" sz="1400" dirty="0"/>
          </a:p>
        </p:txBody>
      </p:sp>
      <p:sp>
        <p:nvSpPr>
          <p:cNvPr id="26" name="Rectangle 53"/>
          <p:cNvSpPr txBox="1">
            <a:spLocks noChangeArrowheads="1"/>
          </p:cNvSpPr>
          <p:nvPr/>
        </p:nvSpPr>
        <p:spPr bwMode="auto">
          <a:xfrm>
            <a:off x="5857901" y="2857506"/>
            <a:ext cx="264320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Е.В. Ковалева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200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altLang="ru-RU" sz="1200" kern="0" dirty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53"/>
          <p:cNvSpPr txBox="1">
            <a:spLocks noChangeArrowheads="1"/>
          </p:cNvSpPr>
          <p:nvPr/>
        </p:nvSpPr>
        <p:spPr bwMode="auto">
          <a:xfrm>
            <a:off x="1981284" y="5703169"/>
            <a:ext cx="244784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М.П. </a:t>
            </a:r>
            <a:r>
              <a:rPr lang="ru-RU" altLang="ru-RU" sz="1200" kern="0" dirty="0" err="1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Севрюкова</a:t>
            </a:r>
            <a:r>
              <a:rPr lang="ru-RU" altLang="ru-RU" sz="1200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200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заведующий</a:t>
            </a:r>
            <a:endParaRPr lang="ru-RU" altLang="ru-RU" sz="1200" kern="0" dirty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53"/>
          <p:cNvSpPr txBox="1">
            <a:spLocks noChangeArrowheads="1"/>
          </p:cNvSpPr>
          <p:nvPr/>
        </p:nvSpPr>
        <p:spPr bwMode="auto">
          <a:xfrm>
            <a:off x="4286248" y="5703169"/>
            <a:ext cx="2000264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А.А. </a:t>
            </a:r>
            <a:r>
              <a:rPr lang="ru-RU" altLang="ru-RU" sz="1200" kern="0" dirty="0" err="1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Пакулева</a:t>
            </a:r>
            <a:endParaRPr lang="ru-RU" altLang="ru-RU" sz="1200" kern="0" dirty="0" smtClean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2960"/>
              </a:buClr>
              <a:defRPr/>
            </a:pPr>
            <a:r>
              <a:rPr lang="ru-RU" altLang="ru-RU" sz="1200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педагог- психолог</a:t>
            </a:r>
            <a:endParaRPr lang="ru-RU" altLang="ru-RU" sz="1200" kern="0" dirty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53"/>
          <p:cNvSpPr txBox="1">
            <a:spLocks noChangeArrowheads="1"/>
          </p:cNvSpPr>
          <p:nvPr/>
        </p:nvSpPr>
        <p:spPr bwMode="auto">
          <a:xfrm>
            <a:off x="6286512" y="5702956"/>
            <a:ext cx="214314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В.А. </a:t>
            </a:r>
            <a:r>
              <a:rPr lang="ru-RU" altLang="ru-RU" sz="1200" kern="0" dirty="0" err="1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Аболымова</a:t>
            </a:r>
            <a:endParaRPr lang="ru-RU" altLang="ru-RU" sz="1200" kern="0" dirty="0" smtClean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2960"/>
              </a:buClr>
              <a:defRPr/>
            </a:pPr>
            <a:r>
              <a:rPr lang="ru-RU" altLang="ru-RU" sz="1200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altLang="ru-RU" sz="1200" kern="0" dirty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User\Desktop\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9"/>
            <a:ext cx="1819024" cy="1183463"/>
          </a:xfrm>
          <a:prstGeom prst="rect">
            <a:avLst/>
          </a:prstGeom>
          <a:noFill/>
        </p:spPr>
      </p:pic>
      <p:pic>
        <p:nvPicPr>
          <p:cNvPr id="31746" name="Picture 2" descr="D:\Документы 2013-2014-2017\Фото\Воспитатели_дс_Сретенский\5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1143008" cy="172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D:\Документы 2013-2014-2017\Фото\Воспитатели_дс_Сретенский\5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1"/>
            <a:ext cx="1285884" cy="193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1" name="Picture 7" descr="F:\бережливый дс\бережливый проект с изменениями\S_LTMwyqONk (1).jpg"/>
          <p:cNvPicPr>
            <a:picLocks noChangeAspect="1" noChangeArrowheads="1"/>
          </p:cNvPicPr>
          <p:nvPr/>
        </p:nvPicPr>
        <p:blipFill>
          <a:blip r:embed="rId5" cstate="print"/>
          <a:srcRect t="11842" r="15789" b="1316"/>
          <a:stretch>
            <a:fillRect/>
          </a:stretch>
        </p:blipFill>
        <p:spPr bwMode="auto">
          <a:xfrm>
            <a:off x="6715156" y="3857638"/>
            <a:ext cx="1298873" cy="178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" descr="D:\Документы 2013-2014-2017\Фото\Воспитатели_дс_Сретенский\5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789040"/>
            <a:ext cx="1248319" cy="1879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7" name="Picture 1" descr="F:\Бережливый проект 2\cliparty-family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306640"/>
            <a:ext cx="1512168" cy="133299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059832" y="27089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(законные представители)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3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13" y="203200"/>
            <a:ext cx="8229600" cy="56091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Карта текущего состояния процесса (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п.3.1-3.5)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5475" y="6447367"/>
            <a:ext cx="2133600" cy="366184"/>
          </a:xfrm>
        </p:spPr>
        <p:txBody>
          <a:bodyPr/>
          <a:lstStyle/>
          <a:p>
            <a:pPr>
              <a:defRPr/>
            </a:pPr>
            <a:fld id="{739277C7-6F11-4029-8D26-7C467E80E080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692151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14313" y="1143000"/>
          <a:ext cx="2571768" cy="109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6023"/>
                <a:gridCol w="1775745"/>
              </a:tblGrid>
              <a:tr h="30480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4313" y="762000"/>
            <a:ext cx="805220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r>
              <a:rPr lang="ru-RU" sz="900" b="1" u="sng" dirty="0">
                <a:latin typeface="+mn-lt"/>
                <a:cs typeface="+mn-cs"/>
              </a:rPr>
              <a:t>«</a:t>
            </a:r>
            <a:r>
              <a:rPr lang="ru-RU" sz="900" b="1" i="1" u="sng" dirty="0">
                <a:latin typeface="+mn-lt"/>
                <a:cs typeface="+mn-cs"/>
              </a:rPr>
              <a:t>Обеспечение удобной логистики внутреннего и внешнего пространства»                </a:t>
            </a:r>
            <a:r>
              <a:rPr lang="ru-RU" sz="900" u="sng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9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15.06.2020</a:t>
            </a:r>
            <a:r>
              <a:rPr lang="ru-RU" sz="9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ятно 1 60"/>
          <p:cNvSpPr/>
          <p:nvPr/>
        </p:nvSpPr>
        <p:spPr>
          <a:xfrm>
            <a:off x="2500313" y="1143003"/>
            <a:ext cx="646112" cy="6731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426" name="TextBox 24"/>
          <p:cNvSpPr txBox="1">
            <a:spLocks noChangeArrowheads="1"/>
          </p:cNvSpPr>
          <p:nvPr/>
        </p:nvSpPr>
        <p:spPr bwMode="auto">
          <a:xfrm>
            <a:off x="3071818" y="1143000"/>
            <a:ext cx="10318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>
                <a:latin typeface="Times New Roman" pitchFamily="18" charset="0"/>
                <a:cs typeface="Times New Roman" pitchFamily="18" charset="0"/>
              </a:rPr>
              <a:t>Описание потерь</a:t>
            </a:r>
          </a:p>
        </p:txBody>
      </p:sp>
      <p:sp>
        <p:nvSpPr>
          <p:cNvPr id="17427" name="TextBox 25"/>
          <p:cNvSpPr txBox="1">
            <a:spLocks noChangeArrowheads="1"/>
          </p:cNvSpPr>
          <p:nvPr/>
        </p:nvSpPr>
        <p:spPr bwMode="auto">
          <a:xfrm>
            <a:off x="4357688" y="1143000"/>
            <a:ext cx="14541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>
                <a:latin typeface="Times New Roman" pitchFamily="18" charset="0"/>
                <a:cs typeface="Times New Roman" pitchFamily="18" charset="0"/>
              </a:rPr>
              <a:t>Срок не регламентирован</a:t>
            </a:r>
          </a:p>
        </p:txBody>
      </p:sp>
      <p:sp>
        <p:nvSpPr>
          <p:cNvPr id="17428" name="TextBox 26"/>
          <p:cNvSpPr txBox="1">
            <a:spLocks noChangeArrowheads="1"/>
          </p:cNvSpPr>
          <p:nvPr/>
        </p:nvSpPr>
        <p:spPr bwMode="auto">
          <a:xfrm>
            <a:off x="5857875" y="1143003"/>
            <a:ext cx="145424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>
                <a:latin typeface="Times New Roman" pitchFamily="18" charset="0"/>
                <a:cs typeface="Times New Roman" pitchFamily="18" charset="0"/>
              </a:rPr>
              <a:t>Срок не регламентирован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4880" y="1428751"/>
            <a:ext cx="714375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15068" y="1428751"/>
            <a:ext cx="714375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31" name="TextBox 29"/>
          <p:cNvSpPr txBox="1">
            <a:spLocks noChangeArrowheads="1"/>
          </p:cNvSpPr>
          <p:nvPr/>
        </p:nvSpPr>
        <p:spPr bwMode="auto">
          <a:xfrm>
            <a:off x="285750" y="2190751"/>
            <a:ext cx="7632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u="sng">
                <a:latin typeface="Calibri" pitchFamily="34" charset="0"/>
              </a:rPr>
              <a:t>«</a:t>
            </a:r>
            <a:r>
              <a:rPr lang="ru-RU" sz="1000" b="1" i="1" u="sng">
                <a:latin typeface="Calibri" pitchFamily="34" charset="0"/>
              </a:rPr>
              <a:t>Обеспечение удобной логистики внутреннего и внешнего пространства»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7490" name="Group 82"/>
          <p:cNvGraphicFramePr>
            <a:graphicFrameLocks noGrp="1"/>
          </p:cNvGraphicFramePr>
          <p:nvPr/>
        </p:nvGraphicFramePr>
        <p:xfrm>
          <a:off x="7524333" y="3717032"/>
          <a:ext cx="1296517" cy="1600200"/>
        </p:xfrm>
        <a:graphic>
          <a:graphicData uri="http://schemas.openxmlformats.org/drawingml/2006/table">
            <a:tbl>
              <a:tblPr/>
              <a:tblGrid>
                <a:gridCol w="1296517"/>
              </a:tblGrid>
              <a:tr h="62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Родитель/ посетитель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Направляется к объекту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89" name="Group 81"/>
          <p:cNvGraphicFramePr>
            <a:graphicFrameLocks noGrp="1"/>
          </p:cNvGraphicFramePr>
          <p:nvPr/>
        </p:nvGraphicFramePr>
        <p:xfrm>
          <a:off x="5724128" y="3909053"/>
          <a:ext cx="1223963" cy="1417320"/>
        </p:xfrm>
        <a:graphic>
          <a:graphicData uri="http://schemas.openxmlformats.org/drawingml/2006/table">
            <a:tbl>
              <a:tblPr/>
              <a:tblGrid>
                <a:gridCol w="1223963"/>
              </a:tblGrid>
              <a:tr h="62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Родитель/ посетитель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 нужного объекта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4-6 мин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84" name="Group 76"/>
          <p:cNvGraphicFramePr>
            <a:graphicFrameLocks noGrp="1"/>
          </p:cNvGraphicFramePr>
          <p:nvPr/>
        </p:nvGraphicFramePr>
        <p:xfrm>
          <a:off x="2267744" y="3909053"/>
          <a:ext cx="1296144" cy="1488440"/>
        </p:xfrm>
        <a:graphic>
          <a:graphicData uri="http://schemas.openxmlformats.org/drawingml/2006/table">
            <a:tbl>
              <a:tblPr/>
              <a:tblGrid>
                <a:gridCol w="1296144"/>
              </a:tblGrid>
              <a:tr h="624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посетитель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Входит в здание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 мин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83" name="Group 75"/>
          <p:cNvGraphicFramePr>
            <a:graphicFrameLocks noGrp="1"/>
          </p:cNvGraphicFramePr>
          <p:nvPr/>
        </p:nvGraphicFramePr>
        <p:xfrm>
          <a:off x="539552" y="4005066"/>
          <a:ext cx="1224136" cy="1291167"/>
        </p:xfrm>
        <a:graphic>
          <a:graphicData uri="http://schemas.openxmlformats.org/drawingml/2006/table">
            <a:tbl>
              <a:tblPr/>
              <a:tblGrid>
                <a:gridCol w="1224136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посетитель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Направляется ко входу в здание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 мин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45" name="Стрелка вправо 44"/>
          <p:cNvSpPr/>
          <p:nvPr/>
        </p:nvSpPr>
        <p:spPr>
          <a:xfrm>
            <a:off x="7164293" y="4389110"/>
            <a:ext cx="356617" cy="35983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5364088" y="4485121"/>
            <a:ext cx="285750" cy="35983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1835701" y="4485121"/>
            <a:ext cx="357187" cy="35983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Пятно 1 60"/>
          <p:cNvSpPr/>
          <p:nvPr/>
        </p:nvSpPr>
        <p:spPr>
          <a:xfrm>
            <a:off x="1331645" y="3332989"/>
            <a:ext cx="642937" cy="57785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Пятно 1 60"/>
          <p:cNvSpPr/>
          <p:nvPr/>
        </p:nvSpPr>
        <p:spPr>
          <a:xfrm>
            <a:off x="5076056" y="3044957"/>
            <a:ext cx="500062" cy="57785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Пятно 1 60"/>
          <p:cNvSpPr/>
          <p:nvPr/>
        </p:nvSpPr>
        <p:spPr>
          <a:xfrm>
            <a:off x="179517" y="3525014"/>
            <a:ext cx="500063" cy="57784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Пятно 1 60"/>
          <p:cNvSpPr/>
          <p:nvPr/>
        </p:nvSpPr>
        <p:spPr>
          <a:xfrm>
            <a:off x="3491880" y="2948950"/>
            <a:ext cx="500062" cy="57784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475" name="TextBox 58"/>
          <p:cNvSpPr txBox="1">
            <a:spLocks noChangeArrowheads="1"/>
          </p:cNvSpPr>
          <p:nvPr/>
        </p:nvSpPr>
        <p:spPr bwMode="auto">
          <a:xfrm>
            <a:off x="1907704" y="2852936"/>
            <a:ext cx="1512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Отсутствие  на территории и в здании ДОО навигации, алгоритмов и визуализации образовательно-воспитательных пространств</a:t>
            </a:r>
          </a:p>
        </p:txBody>
      </p:sp>
      <p:sp>
        <p:nvSpPr>
          <p:cNvPr id="17476" name="TextBox 62"/>
          <p:cNvSpPr txBox="1">
            <a:spLocks noChangeArrowheads="1"/>
          </p:cNvSpPr>
          <p:nvPr/>
        </p:nvSpPr>
        <p:spPr bwMode="auto">
          <a:xfrm>
            <a:off x="3492504" y="2984501"/>
            <a:ext cx="1847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77" name="TextBox 63"/>
          <p:cNvSpPr txBox="1">
            <a:spLocks noChangeArrowheads="1"/>
          </p:cNvSpPr>
          <p:nvPr/>
        </p:nvSpPr>
        <p:spPr bwMode="auto">
          <a:xfrm>
            <a:off x="5724128" y="2853267"/>
            <a:ext cx="1224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Потеря времени родителей и посетителей ДОУ при поиске нужного объекта</a:t>
            </a:r>
          </a:p>
        </p:txBody>
      </p:sp>
      <p:sp>
        <p:nvSpPr>
          <p:cNvPr id="17478" name="TextBox 65"/>
          <p:cNvSpPr txBox="1">
            <a:spLocks noChangeArrowheads="1"/>
          </p:cNvSpPr>
          <p:nvPr/>
        </p:nvSpPr>
        <p:spPr bwMode="auto">
          <a:xfrm>
            <a:off x="642943" y="6096000"/>
            <a:ext cx="3390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ВПП (время протекания процесса)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9-15 минут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7479" name="Прямоугольник 33"/>
          <p:cNvSpPr>
            <a:spLocks noChangeArrowheads="1"/>
          </p:cNvSpPr>
          <p:nvPr/>
        </p:nvSpPr>
        <p:spPr bwMode="auto">
          <a:xfrm>
            <a:off x="251520" y="2852936"/>
            <a:ext cx="136874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Нетиповой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проект детского сада: наличие двух входов,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по разные стороны</a:t>
            </a:r>
            <a:endParaRPr lang="ru-RU" sz="700" dirty="0">
              <a:latin typeface="Calibri" pitchFamily="34" charset="0"/>
            </a:endParaRPr>
          </a:p>
        </p:txBody>
      </p:sp>
      <p:sp>
        <p:nvSpPr>
          <p:cNvPr id="17480" name="Прямоугольник 34"/>
          <p:cNvSpPr>
            <a:spLocks noChangeArrowheads="1"/>
          </p:cNvSpPr>
          <p:nvPr/>
        </p:nvSpPr>
        <p:spPr bwMode="auto">
          <a:xfrm>
            <a:off x="7235830" y="3183467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81" name="Прямоугольник 35"/>
          <p:cNvSpPr>
            <a:spLocks noChangeArrowheads="1"/>
          </p:cNvSpPr>
          <p:nvPr/>
        </p:nvSpPr>
        <p:spPr bwMode="auto">
          <a:xfrm>
            <a:off x="3995936" y="2852936"/>
            <a:ext cx="10801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Отвлечение сотрудников для ответов на вопросы (где расположено и как найти)</a:t>
            </a:r>
            <a:endParaRPr lang="ru-RU" sz="800" dirty="0">
              <a:latin typeface="Calibri" pitchFamily="34" charset="0"/>
            </a:endParaRPr>
          </a:p>
        </p:txBody>
      </p:sp>
      <p:graphicFrame>
        <p:nvGraphicFramePr>
          <p:cNvPr id="32" name="Group 76"/>
          <p:cNvGraphicFramePr>
            <a:graphicFrameLocks noGrp="1"/>
          </p:cNvGraphicFramePr>
          <p:nvPr/>
        </p:nvGraphicFramePr>
        <p:xfrm>
          <a:off x="3995936" y="3909056"/>
          <a:ext cx="1368152" cy="1618429"/>
        </p:xfrm>
        <a:graphic>
          <a:graphicData uri="http://schemas.openxmlformats.org/drawingml/2006/table">
            <a:tbl>
              <a:tblPr/>
              <a:tblGrid>
                <a:gridCol w="1368152"/>
              </a:tblGrid>
              <a:tr h="460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Сотрудник ДОО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Регистрирует посетителя, даёт словесную инструкцию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  мин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33" name="Стрелка вправо 32"/>
          <p:cNvSpPr/>
          <p:nvPr/>
        </p:nvSpPr>
        <p:spPr>
          <a:xfrm>
            <a:off x="3563893" y="4389110"/>
            <a:ext cx="357187" cy="35983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23787-F3E9-430F-8185-7EC272DC9205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92151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42876" y="190500"/>
            <a:ext cx="2068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619237"/>
          <a:ext cx="400052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000381" y="2381260"/>
            <a:ext cx="1857375" cy="47624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НЕ ВЫЯВЛЕНЫ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8" y="3714759"/>
            <a:ext cx="1928812" cy="47624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НЕ ВЫЯВЛЕНЫ</a:t>
            </a:r>
          </a:p>
        </p:txBody>
      </p:sp>
      <p:sp>
        <p:nvSpPr>
          <p:cNvPr id="18439" name="Прямоугольник 8"/>
          <p:cNvSpPr>
            <a:spLocks noChangeArrowheads="1"/>
          </p:cNvSpPr>
          <p:nvPr/>
        </p:nvSpPr>
        <p:spPr bwMode="auto">
          <a:xfrm>
            <a:off x="3929075" y="4572008"/>
            <a:ext cx="4429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1 60"/>
          <p:cNvSpPr/>
          <p:nvPr/>
        </p:nvSpPr>
        <p:spPr>
          <a:xfrm>
            <a:off x="1428759" y="5429251"/>
            <a:ext cx="646113" cy="6731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Пятно 1 60"/>
          <p:cNvSpPr/>
          <p:nvPr/>
        </p:nvSpPr>
        <p:spPr>
          <a:xfrm>
            <a:off x="2428888" y="5429251"/>
            <a:ext cx="646113" cy="6731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Пятно 1 60"/>
          <p:cNvSpPr/>
          <p:nvPr/>
        </p:nvSpPr>
        <p:spPr>
          <a:xfrm>
            <a:off x="3500438" y="5619751"/>
            <a:ext cx="646112" cy="6731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Пятно 1 60"/>
          <p:cNvSpPr/>
          <p:nvPr/>
        </p:nvSpPr>
        <p:spPr>
          <a:xfrm>
            <a:off x="3357563" y="4857751"/>
            <a:ext cx="646112" cy="6731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444" name="Прямоугольник 13"/>
          <p:cNvSpPr>
            <a:spLocks noChangeArrowheads="1"/>
          </p:cNvSpPr>
          <p:nvPr/>
        </p:nvSpPr>
        <p:spPr bwMode="auto">
          <a:xfrm>
            <a:off x="4500563" y="4292600"/>
            <a:ext cx="36004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Отсутствие  на территории и в здании ДОО навигации, алгоритмов и визуализации образовательно-воспитательных пространств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Нетиповой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проект детского сада: наличие двух входов, находящихся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разные стороны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Потеря времени родителей и посетителей ДОУ при поиске нужного объекта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Отвлечение сотрудников для ответов на вопросы (где расположено и как найти)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85"/>
            <a:ext cx="450850" cy="28575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5</a:t>
            </a:fld>
            <a:endParaRPr lang="ru-RU" altLang="ru-RU" b="1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32657"/>
            <a:ext cx="8696356" cy="102464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Анализ проблем процесса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altLang="ru-RU" sz="3200" b="1" u="sng" dirty="0" smtClean="0">
                <a:solidFill>
                  <a:srgbClr val="FF0000"/>
                </a:solidFill>
                <a:latin typeface="Franklin Gothic Medium" pitchFamily="34" charset="0"/>
              </a:rPr>
              <a:t>«</a:t>
            </a:r>
            <a:r>
              <a:rPr lang="ru-RU" sz="2000" b="1" u="sng" dirty="0" smtClean="0">
                <a:solidFill>
                  <a:srgbClr val="FF0000"/>
                </a:solidFill>
              </a:rPr>
              <a:t>Оптимизация процесса «Подготовка информации </a:t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r>
              <a:rPr lang="ru-RU" sz="2000" b="1" u="sng" dirty="0" smtClean="0">
                <a:solidFill>
                  <a:srgbClr val="FF0000"/>
                </a:solidFill>
              </a:rPr>
              <a:t>о посещаемости и заболеваемости»»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875468" y="1355773"/>
            <a:ext cx="2268537" cy="4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 времени, мин.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81063" y="1427211"/>
            <a:ext cx="1674812" cy="2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418013" y="1424036"/>
            <a:ext cx="1593850" cy="2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22671" y="1872167"/>
            <a:ext cx="3657600" cy="61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 на территории и в здании ДОО навигации, алгоритмов и визуализации 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643322" y="2134363"/>
            <a:ext cx="3111953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just">
              <a:defRPr/>
            </a:pP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918896" y="2022556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 2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8412" y="1844827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9" name="Стрелка: вправо 3"/>
          <p:cNvSpPr/>
          <p:nvPr/>
        </p:nvSpPr>
        <p:spPr>
          <a:xfrm>
            <a:off x="3505661" y="207184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6826706" y="207184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810462" y="2726247"/>
            <a:ext cx="2944813" cy="38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Прием посетителей через центральный вход.</a:t>
            </a: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7918896" y="2778206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2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8412" y="2660801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505661" y="282749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6826706" y="282749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130637" y="3480594"/>
            <a:ext cx="347821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Потеря времени родителей и посетителей ДОУ при поиске нужного объекта</a:t>
            </a:r>
          </a:p>
          <a:p>
            <a:pPr algn="ctr">
              <a:defRPr/>
            </a:pP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41136" y="3586141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0633" y="3418037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527887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6848930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7941136" y="4301800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3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0633" y="4176863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527887" y="433879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6848930" y="433879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851920" y="1988844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Разработка  удобной навигации внутри и на территории ДОО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51520" y="270892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типовой проект детского сада: наличие двух входов, находящихся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разные стороны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779912" y="3501012"/>
            <a:ext cx="3078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alibri" pitchFamily="34" charset="0"/>
                <a:cs typeface="Arial" charset="0"/>
              </a:rPr>
              <a:t>Удобная навигация, направленная на быстрый поиск нужного объекта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51520" y="429310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Отвлечение сотрудников для ответов на вопросы (где расположено и как найти)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851920" y="4293101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alibri" pitchFamily="34" charset="0"/>
                <a:cs typeface="Arial" charset="0"/>
              </a:rPr>
              <a:t>Наличие вахтёра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5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13" y="203200"/>
            <a:ext cx="8229600" cy="56091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Карта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целевого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состояния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процесса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5475" y="6447367"/>
            <a:ext cx="2133600" cy="366184"/>
          </a:xfrm>
        </p:spPr>
        <p:txBody>
          <a:bodyPr/>
          <a:lstStyle/>
          <a:p>
            <a:pPr>
              <a:defRPr/>
            </a:pPr>
            <a:fld id="{ACDAEFAE-2AC8-4A17-8D78-3DB7FA8EEB27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692151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14313" y="1143000"/>
          <a:ext cx="2571768" cy="109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6023"/>
                <a:gridCol w="1775745"/>
              </a:tblGrid>
              <a:tr h="30480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4314" y="762000"/>
            <a:ext cx="801373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Карта текущего состояния</a:t>
            </a:r>
            <a:r>
              <a:rPr lang="ru-RU" sz="900" b="1" u="sng" dirty="0">
                <a:latin typeface="+mn-lt"/>
                <a:cs typeface="+mn-cs"/>
              </a:rPr>
              <a:t> «</a:t>
            </a:r>
            <a:r>
              <a:rPr lang="ru-RU" sz="900" b="1" i="1" u="sng" dirty="0">
                <a:latin typeface="+mn-lt"/>
                <a:cs typeface="+mn-cs"/>
              </a:rPr>
              <a:t>Обеспечение удобной логистики внутреннего и внешнего пространства»</a:t>
            </a:r>
            <a:r>
              <a:rPr lang="ru-RU" sz="9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15.07.2020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ятно 1 60"/>
          <p:cNvSpPr/>
          <p:nvPr/>
        </p:nvSpPr>
        <p:spPr>
          <a:xfrm>
            <a:off x="2500313" y="1143002"/>
            <a:ext cx="646112" cy="6731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522" name="TextBox 24"/>
          <p:cNvSpPr txBox="1">
            <a:spLocks noChangeArrowheads="1"/>
          </p:cNvSpPr>
          <p:nvPr/>
        </p:nvSpPr>
        <p:spPr bwMode="auto">
          <a:xfrm>
            <a:off x="3071816" y="1143000"/>
            <a:ext cx="10318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>
                <a:latin typeface="Times New Roman" pitchFamily="18" charset="0"/>
                <a:cs typeface="Times New Roman" pitchFamily="18" charset="0"/>
              </a:rPr>
              <a:t>Описание потерь</a:t>
            </a:r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>
            <a:off x="4357688" y="1143000"/>
            <a:ext cx="14541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>
                <a:latin typeface="Times New Roman" pitchFamily="18" charset="0"/>
                <a:cs typeface="Times New Roman" pitchFamily="18" charset="0"/>
              </a:rPr>
              <a:t>Срок не регламентирован</a:t>
            </a: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>
            <a:off x="5857875" y="1143002"/>
            <a:ext cx="145424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>
                <a:latin typeface="Times New Roman" pitchFamily="18" charset="0"/>
                <a:cs typeface="Times New Roman" pitchFamily="18" charset="0"/>
              </a:rPr>
              <a:t>Срок не регламентирован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4878" y="1428751"/>
            <a:ext cx="714375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15066" y="1428751"/>
            <a:ext cx="714375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5750" y="2190753"/>
            <a:ext cx="7632700" cy="6848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Карта целевого состояния процесса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u="sng" dirty="0">
                <a:latin typeface="+mn-lt"/>
                <a:cs typeface="+mn-cs"/>
              </a:rPr>
              <a:t>«</a:t>
            </a:r>
            <a:r>
              <a:rPr lang="ru-RU" sz="1050" b="1" i="1" u="sng" dirty="0">
                <a:latin typeface="+mn-lt"/>
                <a:cs typeface="+mn-cs"/>
              </a:rPr>
              <a:t>Обеспечение удобной логистики внутреннего и внешнего пространства»</a:t>
            </a:r>
            <a:r>
              <a:rPr lang="ru-RU" sz="105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1835696" y="4365104"/>
            <a:ext cx="432048" cy="288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530" name="TextBox 58"/>
          <p:cNvSpPr txBox="1">
            <a:spLocks noChangeArrowheads="1"/>
          </p:cNvSpPr>
          <p:nvPr/>
        </p:nvSpPr>
        <p:spPr bwMode="auto">
          <a:xfrm>
            <a:off x="755576" y="2996953"/>
            <a:ext cx="1728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Разработана 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изготовлена удобная навигации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внутри и на территории ДОО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1" name="TextBox 60"/>
          <p:cNvSpPr txBox="1">
            <a:spLocks noChangeArrowheads="1"/>
          </p:cNvSpPr>
          <p:nvPr/>
        </p:nvSpPr>
        <p:spPr bwMode="auto">
          <a:xfrm>
            <a:off x="4211641" y="2924945"/>
            <a:ext cx="1944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Прием посетителей  осуществляется только через центральный вход. </a:t>
            </a: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Принят сотрудника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должность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вахтера.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2" name="TextBox 65"/>
          <p:cNvSpPr txBox="1">
            <a:spLocks noChangeArrowheads="1"/>
          </p:cNvSpPr>
          <p:nvPr/>
        </p:nvSpPr>
        <p:spPr bwMode="auto">
          <a:xfrm>
            <a:off x="642941" y="6096000"/>
            <a:ext cx="3313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ВПП (время протекания процесса)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4-7 минут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1533" name="TextBox 34"/>
          <p:cNvSpPr txBox="1">
            <a:spLocks noChangeArrowheads="1"/>
          </p:cNvSpPr>
          <p:nvPr/>
        </p:nvSpPr>
        <p:spPr bwMode="auto">
          <a:xfrm>
            <a:off x="4143378" y="3115735"/>
            <a:ext cx="27860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endParaRPr lang="ru-RU" sz="1000">
              <a:latin typeface="Calibri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79512" y="3789041"/>
          <a:ext cx="1584176" cy="12961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176"/>
              </a:tblGrid>
              <a:tr h="374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Родитель/посетитель</a:t>
                      </a: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</a:tr>
              <a:tr h="52490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Направляется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входу в здание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65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1-2 мин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7164288" y="3717031"/>
          <a:ext cx="1440160" cy="16561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0160"/>
              </a:tblGrid>
              <a:tr h="64670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Родитель/ посетитель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</a:tr>
              <a:tr h="504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Направляется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объекту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1-1,5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339752" y="3789040"/>
          <a:ext cx="1512168" cy="13541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Родитель/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посетитель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</a:tr>
              <a:tr h="3624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Входит в здание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08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1-1,5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6372200" y="4365104"/>
            <a:ext cx="501203" cy="288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644008" y="3789040"/>
          <a:ext cx="1656184" cy="15121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6184"/>
              </a:tblGrid>
              <a:tr h="3505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Вахтёр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</a:tr>
              <a:tr h="854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Регистрирует посетителя, даёт словесную инструкцию</a:t>
                      </a:r>
                    </a:p>
                  </a:txBody>
                  <a:tcPr marT="60960" marB="60960" horzOverflow="overflow">
                    <a:lnR w="12700" cmpd="sng"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мин</a:t>
                      </a:r>
                    </a:p>
                  </a:txBody>
                  <a:tcPr marT="60960" marB="60960" horzOverflow="overflow">
                    <a:lnR w="12700" cmpd="sng">
                      <a:noFill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3995936" y="4437112"/>
            <a:ext cx="432048" cy="29921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3568" y="5733256"/>
            <a:ext cx="2160240" cy="360040"/>
          </a:xfrm>
          <a:prstGeom prst="rect">
            <a:avLst/>
          </a:prstGeom>
          <a:solidFill>
            <a:srgbClr val="E6C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изменилось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35896" y="5733256"/>
            <a:ext cx="2160240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Изменилось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13" y="203200"/>
            <a:ext cx="8229600" cy="56091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Карта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идеального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состояния процесса (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п.5.1-5.3)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5475" y="6447367"/>
            <a:ext cx="2133600" cy="366184"/>
          </a:xfrm>
        </p:spPr>
        <p:txBody>
          <a:bodyPr/>
          <a:lstStyle/>
          <a:p>
            <a:pPr>
              <a:defRPr/>
            </a:pPr>
            <a:fld id="{097E35AB-35D3-46E9-9BDF-235802C1C2F1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692151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14313" y="1143000"/>
          <a:ext cx="2571768" cy="109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6023"/>
                <a:gridCol w="1775745"/>
              </a:tblGrid>
              <a:tr h="30480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496" name="TextBox 22"/>
          <p:cNvSpPr txBox="1">
            <a:spLocks noChangeArrowheads="1"/>
          </p:cNvSpPr>
          <p:nvPr/>
        </p:nvSpPr>
        <p:spPr bwMode="auto">
          <a:xfrm>
            <a:off x="120650" y="762000"/>
            <a:ext cx="6021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>
                <a:latin typeface="Times New Roman" pitchFamily="18" charset="0"/>
                <a:cs typeface="Times New Roman" pitchFamily="18" charset="0"/>
              </a:rPr>
              <a:t>Карта идеального состояния процесса</a:t>
            </a:r>
            <a:r>
              <a:rPr lang="ru-RU" sz="900" b="1" u="sng">
                <a:latin typeface="Calibri" pitchFamily="34" charset="0"/>
              </a:rPr>
              <a:t> «</a:t>
            </a:r>
            <a:r>
              <a:rPr lang="ru-RU" sz="900" b="1" i="1" u="sng">
                <a:latin typeface="Calibri" pitchFamily="34" charset="0"/>
              </a:rPr>
              <a:t>Обеспечение удобной логистики внутреннего и внешнего пространства»</a:t>
            </a:r>
            <a:r>
              <a:rPr lang="ru-RU" sz="9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3850" y="2084917"/>
            <a:ext cx="7416800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Карта идеального состояния процесса </a:t>
            </a:r>
            <a:r>
              <a:rPr lang="ru-RU" sz="1050" b="1" u="sng" dirty="0">
                <a:latin typeface="+mn-lt"/>
                <a:cs typeface="+mn-cs"/>
              </a:rPr>
              <a:t>«</a:t>
            </a:r>
            <a:r>
              <a:rPr lang="ru-RU" sz="1050" b="1" i="1" u="sng" dirty="0">
                <a:latin typeface="+mn-lt"/>
                <a:cs typeface="+mn-cs"/>
              </a:rPr>
              <a:t>Обеспечение удобной логистики внутреннего и внешнего пространства»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2483768" y="3525011"/>
            <a:ext cx="432048" cy="3840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501" name="TextBox 65"/>
          <p:cNvSpPr txBox="1">
            <a:spLocks noChangeArrowheads="1"/>
          </p:cNvSpPr>
          <p:nvPr/>
        </p:nvSpPr>
        <p:spPr bwMode="auto">
          <a:xfrm>
            <a:off x="642939" y="6096000"/>
            <a:ext cx="327499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ВПП (время протекания процесса)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–3-6 минут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20539" name="Group 59"/>
          <p:cNvGraphicFramePr>
            <a:graphicFrameLocks noGrp="1"/>
          </p:cNvGraphicFramePr>
          <p:nvPr/>
        </p:nvGraphicFramePr>
        <p:xfrm>
          <a:off x="467544" y="3044957"/>
          <a:ext cx="1872208" cy="1536171"/>
        </p:xfrm>
        <a:graphic>
          <a:graphicData uri="http://schemas.openxmlformats.org/drawingml/2006/table">
            <a:tbl>
              <a:tblPr/>
              <a:tblGrid>
                <a:gridCol w="1872208"/>
              </a:tblGrid>
              <a:tr h="447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Родитель/посетитель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610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Направляется ко входу в здание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78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мин</a:t>
                      </a:r>
                    </a:p>
                  </a:txBody>
                  <a:tcPr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516216" y="3140969"/>
          <a:ext cx="2304256" cy="14401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256"/>
              </a:tblGrid>
              <a:tr h="5193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Родитель/ посетитель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</a:tr>
              <a:tr h="5666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Находит нужный объект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</a:tr>
              <a:tr h="3541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1-2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987824" y="3140969"/>
          <a:ext cx="2304256" cy="14401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256"/>
              </a:tblGrid>
              <a:tr h="5193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Вахтёр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mpd="sng">
                      <a:noFill/>
                    </a:lnR>
                  </a:tcPr>
                </a:tc>
              </a:tr>
              <a:tr h="566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Регистрирует посетителя, даёт словесную инструкцию</a:t>
                      </a:r>
                    </a:p>
                  </a:txBody>
                  <a:tcPr marT="60960" marB="60960" horzOverflow="overflow">
                    <a:lnR w="12700" cmpd="sng">
                      <a:noFill/>
                    </a:lnR>
                  </a:tcPr>
                </a:tc>
              </a:tr>
              <a:tr h="354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мин</a:t>
                      </a:r>
                    </a:p>
                  </a:txBody>
                  <a:tcPr marT="60960" marB="60960" horzOverflow="overflow"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5724128" y="3717032"/>
            <a:ext cx="504056" cy="36194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/>
        </p:nvGraphicFramePr>
        <p:xfrm>
          <a:off x="1591" y="1589"/>
          <a:ext cx="1587" cy="1587"/>
        </p:xfrm>
        <a:graphic>
          <a:graphicData uri="http://schemas.openxmlformats.org/presentationml/2006/ole">
            <p:oleObj spid="_x0000_s26626" name="think-cell Slide" r:id="rId3" imgW="360" imgH="360" progId="">
              <p:embed/>
            </p:oleObj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7650" y="116633"/>
            <a:ext cx="8648700" cy="43973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Достигнутые результаты (было и стало)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8</a:t>
            </a:fld>
            <a:endParaRPr lang="ru-RU" sz="1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7345943"/>
              </p:ext>
            </p:extLst>
          </p:nvPr>
        </p:nvGraphicFramePr>
        <p:xfrm>
          <a:off x="179512" y="1142983"/>
          <a:ext cx="8607330" cy="560047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38988"/>
                <a:gridCol w="2553434"/>
                <a:gridCol w="1750231"/>
                <a:gridCol w="2964677"/>
              </a:tblGrid>
              <a:tr h="471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25290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 на территории и в здании ДОО навигации, алгоритмов и визуализации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Разработана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добная навигация, направленная на быстрый поиск нужного объекта. Изготовлены таблички-указатели на территории ДОО и в здании ДОО.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Нетиповой проект детского сада: наличие двух входов, по разные стороны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Изменен центральный вход.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Дополнительно установлена калитка. Вход осуществляется через дополнительно установленную калитку. Сокращение времени к входу в здание.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3" descr="C:\Users\User\Downloads\02-11-2020_12-20-49\IMG_8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0257" y="2708921"/>
            <a:ext cx="1920215" cy="144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User\Downloads\02-11-2020_12-20-49\IMG_8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8" y="2726932"/>
            <a:ext cx="1800194" cy="135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C:\Users\User\Downloads\02-11-2020_12-20-49\IMG_84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628801"/>
            <a:ext cx="1907704" cy="143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F:\Бережливый проект 2\FullSizeRender-02-11-20-02-20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60" y="1628801"/>
            <a:ext cx="1728189" cy="129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F:\Бережливый проект 2\FullSizeRender-02-11-20-02-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8172" y="4437112"/>
            <a:ext cx="249627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3" name="Picture 9" descr="F:\Бережливый проект 2\FullSizeRender-02-11-20-03-21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4077072"/>
            <a:ext cx="192021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F:\Бережливый проект 2\FullSizeRender-02-11-20-03-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15750" y="5301208"/>
            <a:ext cx="1776198" cy="133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0859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/>
        </p:nvGraphicFramePr>
        <p:xfrm>
          <a:off x="1591" y="1589"/>
          <a:ext cx="1587" cy="1587"/>
        </p:xfrm>
        <a:graphic>
          <a:graphicData uri="http://schemas.openxmlformats.org/presentationml/2006/ole">
            <p:oleObj spid="_x0000_s47106" name="think-cell Slide" r:id="rId3" imgW="360" imgH="36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7345943"/>
              </p:ext>
            </p:extLst>
          </p:nvPr>
        </p:nvGraphicFramePr>
        <p:xfrm>
          <a:off x="142844" y="214291"/>
          <a:ext cx="8643998" cy="65462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54538"/>
                <a:gridCol w="2654466"/>
                <a:gridCol w="1650074"/>
                <a:gridCol w="3084920"/>
              </a:tblGrid>
              <a:tr h="37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2252904"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Потеря времени родителей и посетителей ДОУ при поиске нужного объекта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Удобная навигация, направленная на быстрый поиск нужного объекта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Отвлечение сотрудников для ответов на вопросы (где расположено и как найти)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Организовано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 вахтера. Введена в штатное расписание ставка вахтера. Принят сотрудник на должность вахтера.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7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Длительность процесса </a:t>
                      </a:r>
                      <a:r>
                        <a:rPr lang="ru-RU" sz="13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9-15 мин</a:t>
                      </a:r>
                      <a:endParaRPr lang="ru-RU" sz="1300" b="1" u="none" strike="noStrike" kern="1200" spc="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300" b="1" u="none" strike="noStrike" kern="1200" spc="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Длительность процесса – </a:t>
                      </a:r>
                      <a:endParaRPr lang="ru-RU" sz="1300" b="1" u="none" strike="noStrike" kern="1200" spc="0" dirty="0" smtClean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4-7  </a:t>
                      </a: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500" b="1" u="none" strike="noStrike" kern="1200" spc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7597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удобной логистики внутреннего и внешнего пространства»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МБДОУ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«Детский сад «Сретенский» г. Строитель»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мин.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7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7110" name="Picture 6" descr="F:\Бережливый проект 2\IMG_8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48680"/>
            <a:ext cx="1896210" cy="142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1" name="Picture 7" descr="F:\Бережливый проект 2\IMG_8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620688"/>
            <a:ext cx="1824203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3" name="Picture 9" descr="F:\Бережливый проект 2\IMG_84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484784"/>
            <a:ext cx="1823936" cy="136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4" name="Picture 10" descr="F:\Бережливый проект 2\IMG_84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42" y="1484784"/>
            <a:ext cx="1824203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5" name="Picture 11" descr="F:\Бережливый проект 2\IMG_84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3284984"/>
            <a:ext cx="2399339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7" name="Picture 13" descr="F:\Бережливый проект 2\IMG_84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717032"/>
            <a:ext cx="192021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6" name="Picture 12" descr="F:\Бережливый проект 2\image-02-11-20-03-39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34" y="2852936"/>
            <a:ext cx="1919947" cy="143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08593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880</Words>
  <Application>Microsoft Office PowerPoint</Application>
  <PresentationFormat>Экран (4:3)</PresentationFormat>
  <Paragraphs>193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think-cell Slide</vt:lpstr>
      <vt:lpstr>Паспорт проекта «Обеспечение удобной логистики внутреннего и внешнего пространства»</vt:lpstr>
      <vt:lpstr>Команда проекта </vt:lpstr>
      <vt:lpstr>Карта текущего состояния процесса (п.3.1-3.5)</vt:lpstr>
      <vt:lpstr>Слайд 4</vt:lpstr>
      <vt:lpstr>Анализ проблем процесса  «Оптимизация процесса «Подготовка информации  о посещаемости и заболеваемости»»</vt:lpstr>
      <vt:lpstr>Карта целевого состояния процесса</vt:lpstr>
      <vt:lpstr>Карта идеального состояния процесса (п.5.1-5.3)</vt:lpstr>
      <vt:lpstr>Достигнутые результаты (было и стало)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Microsoft Office</cp:lastModifiedBy>
  <cp:revision>206</cp:revision>
  <cp:lastPrinted>2019-03-06T11:32:59Z</cp:lastPrinted>
  <dcterms:created xsi:type="dcterms:W3CDTF">2018-08-20T14:01:12Z</dcterms:created>
  <dcterms:modified xsi:type="dcterms:W3CDTF">2020-11-02T13:29:43Z</dcterms:modified>
</cp:coreProperties>
</file>