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3" r:id="rId2"/>
    <p:sldId id="284" r:id="rId3"/>
    <p:sldId id="285" r:id="rId4"/>
    <p:sldId id="286" r:id="rId5"/>
    <p:sldId id="279" r:id="rId6"/>
    <p:sldId id="288" r:id="rId7"/>
    <p:sldId id="275" r:id="rId8"/>
    <p:sldId id="291" r:id="rId9"/>
    <p:sldId id="289" r:id="rId10"/>
    <p:sldId id="290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760"/>
    <a:srgbClr val="002846"/>
    <a:srgbClr val="3862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1" autoAdjust="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1C042710-FB0E-43DD-BB7C-81552B984D16}" type="slidenum">
              <a:rPr lang="ru-RU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3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48700" cy="4397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b="1" dirty="0" smtClean="0"/>
              <a:t>Паспорт проекта «Оптимизация процесса перемещения родителей (законных представителей) и посетителей </a:t>
            </a:r>
            <a:br>
              <a:rPr lang="ru-RU" sz="2400" b="1" dirty="0" smtClean="0"/>
            </a:br>
            <a:r>
              <a:rPr lang="ru-RU" sz="2400" b="1" dirty="0" smtClean="0"/>
              <a:t>внутри ДОУ» </a:t>
            </a:r>
            <a:r>
              <a:rPr lang="ru-RU" sz="2400" b="1" cap="all" dirty="0" smtClean="0">
                <a:latin typeface="Franklin Gothic Medium" pitchFamily="34" charset="0"/>
              </a:rPr>
              <a:t/>
            </a:r>
            <a:br>
              <a:rPr lang="ru-RU" sz="2400" b="1" cap="all" dirty="0" smtClean="0">
                <a:latin typeface="Franklin Gothic Medium" pitchFamily="34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5" name="Прямоугольник 4">
            <a:extLst/>
          </p:cNvPr>
          <p:cNvSpPr/>
          <p:nvPr/>
        </p:nvSpPr>
        <p:spPr>
          <a:xfrm>
            <a:off x="233363" y="1196867"/>
            <a:ext cx="8636000" cy="15763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233363" y="2839251"/>
            <a:ext cx="8636000" cy="12858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>
            <a:extLst/>
          </p:cNvPr>
          <p:cNvSpPr txBox="1"/>
          <p:nvPr/>
        </p:nvSpPr>
        <p:spPr>
          <a:xfrm>
            <a:off x="274291" y="1232065"/>
            <a:ext cx="1941513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Общая информация </a:t>
            </a:r>
          </a:p>
        </p:txBody>
      </p:sp>
      <p:sp>
        <p:nvSpPr>
          <p:cNvPr id="8" name="Прямоугольник 7">
            <a:extLst/>
          </p:cNvPr>
          <p:cNvSpPr/>
          <p:nvPr/>
        </p:nvSpPr>
        <p:spPr>
          <a:xfrm>
            <a:off x="244180" y="4172752"/>
            <a:ext cx="8643998" cy="977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>
            <a:extLst/>
          </p:cNvPr>
          <p:cNvSpPr txBox="1"/>
          <p:nvPr/>
        </p:nvSpPr>
        <p:spPr>
          <a:xfrm>
            <a:off x="285720" y="2928934"/>
            <a:ext cx="258013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</a:rPr>
              <a:t>Обоснование выбора процесса</a:t>
            </a:r>
            <a:endParaRPr lang="ru-RU" sz="1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extBox 9">
            <a:extLst/>
          </p:cNvPr>
          <p:cNvSpPr txBox="1"/>
          <p:nvPr/>
        </p:nvSpPr>
        <p:spPr>
          <a:xfrm>
            <a:off x="285720" y="4239316"/>
            <a:ext cx="121264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  <a:latin typeface="+mn-lt"/>
              </a:rPr>
              <a:t>Цель </a:t>
            </a:r>
            <a:r>
              <a:rPr lang="ru-RU" sz="1400" dirty="0">
                <a:solidFill>
                  <a:schemeClr val="accent2"/>
                </a:solidFill>
                <a:latin typeface="+mn-lt"/>
              </a:rPr>
              <a:t>проекта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442557" y="1258329"/>
            <a:ext cx="620139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Наименование учреждения</a:t>
            </a:r>
            <a:r>
              <a:rPr lang="ru-RU" sz="1200" dirty="0" smtClean="0">
                <a:solidFill>
                  <a:srgbClr val="002060"/>
                </a:solidFill>
              </a:rPr>
              <a:t>: Муниципальное бюджетное дошкольное образовательное учреждение "Детский сад "Звёздочка</a:t>
            </a:r>
            <a:r>
              <a:rPr lang="ru-RU" sz="1200" dirty="0">
                <a:solidFill>
                  <a:srgbClr val="002060"/>
                </a:solidFill>
              </a:rPr>
              <a:t>"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</a:rPr>
              <a:t>п.Яковлево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</a:rPr>
              <a:t>Яковлевского</a:t>
            </a:r>
            <a:r>
              <a:rPr lang="ru-RU" sz="1200" dirty="0" smtClean="0">
                <a:solidFill>
                  <a:srgbClr val="002060"/>
                </a:solidFill>
              </a:rPr>
              <a:t> городского округа"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Границы процесса</a:t>
            </a:r>
            <a:r>
              <a:rPr lang="ru-RU" sz="1200" dirty="0" smtClean="0">
                <a:solidFill>
                  <a:srgbClr val="002060"/>
                </a:solidFill>
              </a:rPr>
              <a:t>: от разработки навигационного плана-схемы до нахождения необходимого помещения в соответствии с указателями и направлениями движения по ДОУ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Дата начала  проекта</a:t>
            </a:r>
            <a:r>
              <a:rPr lang="ru-RU" sz="1200" dirty="0" smtClean="0">
                <a:solidFill>
                  <a:srgbClr val="002060"/>
                </a:solidFill>
              </a:rPr>
              <a:t>: 01.08.2020 г.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Дата окончания проекта</a:t>
            </a:r>
            <a:r>
              <a:rPr lang="ru-RU" sz="1200" dirty="0" smtClean="0">
                <a:solidFill>
                  <a:srgbClr val="002060"/>
                </a:solidFill>
              </a:rPr>
              <a:t>: 20.11.2020г.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285720" y="3182170"/>
            <a:ext cx="831532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1. Затрата лишнего времени у родителей (законных представителей) и посетителей ДОУ в поиске нужного помещения.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2.  Потеря времени сотрудников ДОО на сопровождение родителей (законных представителей) и посетителей ДОУ в поиске нужного помещения.</a:t>
            </a:r>
            <a:endParaRPr lang="ru-RU" sz="1400" dirty="0">
              <a:solidFill>
                <a:srgbClr val="002060"/>
              </a:solidFill>
            </a:endParaRPr>
          </a:p>
          <a:p>
            <a:pPr marL="349250" indent="-349250">
              <a:buFont typeface="Arial" charset="0"/>
              <a:buAutoNum type="arabicPeriod"/>
            </a:pPr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4382260"/>
            <a:ext cx="83232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                       </a:t>
            </a:r>
            <a:endParaRPr lang="ru-RU" sz="1600" dirty="0" smtClean="0">
              <a:solidFill>
                <a:srgbClr val="00206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Сокращение времени протекания процесса перемещения родителей (законных представителей) и посетителей внутри </a:t>
            </a:r>
            <a:r>
              <a:rPr lang="ru-RU" sz="1400" smtClean="0">
                <a:solidFill>
                  <a:srgbClr val="002060"/>
                </a:solidFill>
              </a:rPr>
              <a:t>ДОУ  на  30 %</a:t>
            </a:r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16" name="Прямоугольник 15">
            <a:extLst/>
          </p:cNvPr>
          <p:cNvSpPr/>
          <p:nvPr/>
        </p:nvSpPr>
        <p:spPr>
          <a:xfrm>
            <a:off x="256243" y="5209000"/>
            <a:ext cx="8621713" cy="15340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TextBox 16">
            <a:extLst/>
          </p:cNvPr>
          <p:cNvSpPr txBox="1"/>
          <p:nvPr/>
        </p:nvSpPr>
        <p:spPr>
          <a:xfrm>
            <a:off x="285720" y="5256353"/>
            <a:ext cx="151996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  <a:latin typeface="+mn-lt"/>
              </a:rPr>
              <a:t>Эффекты </a:t>
            </a:r>
            <a:r>
              <a:rPr lang="ru-RU" sz="1400" dirty="0">
                <a:solidFill>
                  <a:schemeClr val="accent2"/>
                </a:solidFill>
                <a:latin typeface="+mn-lt"/>
              </a:rPr>
              <a:t>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720" y="5327304"/>
            <a:ext cx="8323263" cy="14157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                    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1.Возможность родителей (законных представителей) и посетителей ДОУ без посторонней помощи найти нужное помещение.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2.Сокращение времени поиска родителями (законными представителями) и посетителями ДОУ нужного помещения.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3.Разработка удобной системы логистики для родителей (законных представителей) и посетителей ДОУ.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048" y="1528929"/>
            <a:ext cx="1782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1842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110" name="think-cell Slide" r:id="rId3" imgW="360" imgH="360" progId="">
              <p:embed/>
            </p:oleObj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10</a:t>
            </a:fld>
            <a:endParaRPr lang="ru-RU" sz="14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7635920"/>
              </p:ext>
            </p:extLst>
          </p:nvPr>
        </p:nvGraphicFramePr>
        <p:xfrm>
          <a:off x="179512" y="476672"/>
          <a:ext cx="8777386" cy="587967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3724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001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047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4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БЫЛО</a:t>
                      </a: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СТАЛО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788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endParaRPr lang="ru-RU" sz="1800" dirty="0" smtClean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800" dirty="0" smtClean="0">
                          <a:effectLst/>
                        </a:rPr>
                        <a:t>Потеря времени родителей и посетителей ДОУ при поиске нужного помещения</a:t>
                      </a: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Размещение табличек на дверях помещений внутри ДОУ и указателей по этажам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32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Длительность процесса – </a:t>
                      </a:r>
                      <a:r>
                        <a:rPr lang="ru-RU" sz="1600" b="1" u="none" strike="noStrike" kern="1200" spc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  <a:r>
                        <a:rPr lang="ru-RU" sz="1600" b="1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</a:t>
                      </a: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Длительность процесса – </a:t>
                      </a:r>
                      <a:endParaRPr lang="ru-RU" sz="1600" b="1" u="none" strike="noStrike" kern="1200" spc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kern="1200" spc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600" b="1" u="none" strike="noStrike" kern="1200" spc="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u="none" strike="noStrike" kern="1200" spc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</a:t>
                      </a:r>
                      <a:endParaRPr lang="ru-RU" sz="1600" b="1" u="none" strike="noStrike" kern="1200" spc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400" b="1" u="none" strike="noStrike" kern="1200" spc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2382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«Оптимизация процесса перемещения родителей (законных представителей) и посетителей внутри ДОУ»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 13 мин до 8 мин.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8179" y="1196752"/>
            <a:ext cx="2463738" cy="3284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4050965"/>
            <a:ext cx="2987824" cy="22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306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/>
          </p:cNvPr>
          <p:cNvSpPr/>
          <p:nvPr/>
        </p:nvSpPr>
        <p:spPr>
          <a:xfrm>
            <a:off x="233363" y="3600450"/>
            <a:ext cx="8621712" cy="2463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214282" y="928670"/>
            <a:ext cx="8637588" cy="24939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TextBox 31">
            <a:extLst/>
          </p:cNvPr>
          <p:cNvSpPr txBox="1"/>
          <p:nvPr/>
        </p:nvSpPr>
        <p:spPr>
          <a:xfrm>
            <a:off x="285720" y="1000108"/>
            <a:ext cx="1644650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Руководство проектом</a:t>
            </a:r>
          </a:p>
        </p:txBody>
      </p:sp>
      <p:sp>
        <p:nvSpPr>
          <p:cNvPr id="39" name="TextBox 38">
            <a:extLst/>
          </p:cNvPr>
          <p:cNvSpPr txBox="1"/>
          <p:nvPr/>
        </p:nvSpPr>
        <p:spPr>
          <a:xfrm>
            <a:off x="315913" y="3630613"/>
            <a:ext cx="2189162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244475" y="332656"/>
            <a:ext cx="8648700" cy="439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Команда проекта </a:t>
            </a:r>
          </a:p>
        </p:txBody>
      </p:sp>
      <p:sp>
        <p:nvSpPr>
          <p:cNvPr id="19" name="Rectangle 53"/>
          <p:cNvSpPr txBox="1">
            <a:spLocks noChangeArrowheads="1"/>
          </p:cNvSpPr>
          <p:nvPr/>
        </p:nvSpPr>
        <p:spPr bwMode="auto">
          <a:xfrm>
            <a:off x="2723344" y="3056619"/>
            <a:ext cx="1500198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err="1" smtClean="0">
                <a:solidFill>
                  <a:srgbClr val="00295C"/>
                </a:solidFill>
              </a:rPr>
              <a:t>Кулабухова</a:t>
            </a:r>
            <a:r>
              <a:rPr lang="ru-RU" altLang="ru-RU" sz="1000" b="1" kern="0" dirty="0" smtClean="0">
                <a:solidFill>
                  <a:srgbClr val="00295C"/>
                </a:solidFill>
              </a:rPr>
              <a:t> Е.А.,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 заведующий</a:t>
            </a: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2795474" y="1069045"/>
            <a:ext cx="1538288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Заказчик проекта</a:t>
            </a:r>
            <a:endParaRPr lang="en-US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21" name="Rectangle 53"/>
          <p:cNvSpPr txBox="1">
            <a:spLocks noChangeArrowheads="1"/>
          </p:cNvSpPr>
          <p:nvPr/>
        </p:nvSpPr>
        <p:spPr bwMode="auto">
          <a:xfrm>
            <a:off x="5715008" y="3000372"/>
            <a:ext cx="1785938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Чеканова М.С., 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старший воспитатель</a:t>
            </a: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5235585" y="1069045"/>
            <a:ext cx="2155825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>
              <a:buClr>
                <a:srgbClr val="002960"/>
              </a:buClr>
              <a:buSzPct val="89000"/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Руководитель проекта</a:t>
            </a:r>
            <a:endParaRPr lang="en-US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36" name="Rectangle 53"/>
          <p:cNvSpPr txBox="1">
            <a:spLocks noChangeArrowheads="1"/>
          </p:cNvSpPr>
          <p:nvPr/>
        </p:nvSpPr>
        <p:spPr bwMode="auto">
          <a:xfrm>
            <a:off x="2936499" y="5643577"/>
            <a:ext cx="1462088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Добрынина Н.Н.,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воспитатель</a:t>
            </a: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38" name="Rectangle 53"/>
          <p:cNvSpPr txBox="1">
            <a:spLocks noChangeArrowheads="1"/>
          </p:cNvSpPr>
          <p:nvPr/>
        </p:nvSpPr>
        <p:spPr bwMode="auto">
          <a:xfrm>
            <a:off x="4983964" y="5628494"/>
            <a:ext cx="1462088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err="1" smtClean="0">
                <a:solidFill>
                  <a:srgbClr val="00295C"/>
                </a:solidFill>
              </a:rPr>
              <a:t>Дашевская</a:t>
            </a:r>
            <a:r>
              <a:rPr lang="ru-RU" altLang="ru-RU" sz="1000" b="1" kern="0" dirty="0" smtClean="0">
                <a:solidFill>
                  <a:srgbClr val="00295C"/>
                </a:solidFill>
              </a:rPr>
              <a:t> Е.В.,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воспитатель</a:t>
            </a: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2</a:t>
            </a:fld>
            <a:endParaRPr lang="ru-RU" sz="14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1071570" cy="132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1" descr="C:\Users\Детсад\Desktop\Елена Анатольевна\фото\DSC09888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3163" y="1223032"/>
            <a:ext cx="1610599" cy="1643259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9079" y="1246860"/>
            <a:ext cx="1327696" cy="1619432"/>
          </a:xfrm>
          <a:prstGeom prst="rect">
            <a:avLst/>
          </a:prstGeom>
        </p:spPr>
      </p:pic>
      <p:sp>
        <p:nvSpPr>
          <p:cNvPr id="24" name="Rectangle 53"/>
          <p:cNvSpPr txBox="1">
            <a:spLocks noChangeArrowheads="1"/>
          </p:cNvSpPr>
          <p:nvPr/>
        </p:nvSpPr>
        <p:spPr bwMode="auto">
          <a:xfrm>
            <a:off x="7031429" y="5628493"/>
            <a:ext cx="1462088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Чернова Е.Н.,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воспитатель</a:t>
            </a: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9226" y="3796060"/>
            <a:ext cx="1132184" cy="16982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915" y="3796060"/>
            <a:ext cx="1132185" cy="16982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3564" y="3796060"/>
            <a:ext cx="1129978" cy="172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36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5431449" y="1745456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3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85750" y="350043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4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428875" y="3500438"/>
            <a:ext cx="57150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5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784475" y="1775185"/>
            <a:ext cx="50323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4375" y="178593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4103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071570"/>
          </a:xfrm>
        </p:spPr>
        <p:txBody>
          <a:bodyPr>
            <a:normAutofit/>
          </a:bodyPr>
          <a:lstStyle/>
          <a:p>
            <a:pPr eaLnBrk="1" hangingPunct="1">
              <a:tabLst>
                <a:tab pos="630238" algn="l"/>
              </a:tabLst>
            </a:pPr>
            <a:r>
              <a:rPr lang="ru-RU" sz="1800" b="1" dirty="0" smtClean="0">
                <a:solidFill>
                  <a:schemeClr val="accent1"/>
                </a:solidFill>
                <a:latin typeface="Franklin Gothic Medium" pitchFamily="34" charset="0"/>
              </a:rPr>
              <a:t>Карта текущего состояния процесса</a:t>
            </a:r>
            <a:br>
              <a:rPr lang="ru-RU" sz="1800" b="1" dirty="0" smtClean="0">
                <a:solidFill>
                  <a:schemeClr val="accent1"/>
                </a:solidFill>
                <a:latin typeface="Franklin Gothic Medium" pitchFamily="34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Franklin Gothic Medium" pitchFamily="34" charset="0"/>
              </a:rPr>
              <a:t>«</a:t>
            </a:r>
            <a:r>
              <a:rPr lang="ru-RU" sz="1800" b="1" dirty="0" smtClean="0">
                <a:solidFill>
                  <a:srgbClr val="0070C0"/>
                </a:solidFill>
              </a:rPr>
              <a:t>Оптимизация процесса перемещения родителей (законных представителей) и посетителей внутри ДОУ»</a:t>
            </a:r>
            <a:endParaRPr lang="ru-RU" sz="1800" b="1" dirty="0" smtClean="0">
              <a:solidFill>
                <a:srgbClr val="0070C0"/>
              </a:solidFill>
              <a:latin typeface="Franklin Gothic Medium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375" y="2071688"/>
            <a:ext cx="1511300" cy="1214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Посетители/родители</a:t>
            </a:r>
            <a:endParaRPr lang="ru-RU" sz="11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ru-RU" sz="1000" dirty="0" smtClean="0"/>
          </a:p>
          <a:p>
            <a:pPr algn="ctr">
              <a:defRPr/>
            </a:pPr>
            <a:r>
              <a:rPr lang="ru-RU" sz="1000" dirty="0" smtClean="0"/>
              <a:t>Входит на территорию ДОУ</a:t>
            </a:r>
            <a:endParaRPr lang="ru-RU" sz="9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ru-RU" sz="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2500313" y="2571750"/>
            <a:ext cx="287337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714375" y="3071813"/>
            <a:ext cx="1500188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000374" y="2071688"/>
            <a:ext cx="1507149" cy="1214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Посетители/родители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 smtClean="0">
                <a:cs typeface="Times New Roman" panose="02020603050405020304" pitchFamily="18" charset="0"/>
              </a:rPr>
              <a:t>Ищет вход в здание.</a:t>
            </a:r>
          </a:p>
          <a:p>
            <a:pPr algn="ctr">
              <a:defRPr/>
            </a:pPr>
            <a:r>
              <a:rPr lang="ru-RU" sz="1000" dirty="0" smtClean="0">
                <a:cs typeface="Times New Roman" panose="02020603050405020304" pitchFamily="18" charset="0"/>
              </a:rPr>
              <a:t>Входит в здание</a:t>
            </a:r>
          </a:p>
          <a:p>
            <a:pPr algn="ctr">
              <a:defRPr/>
            </a:pPr>
            <a:endParaRPr lang="ru-RU" sz="1000" dirty="0"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6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(1-2 </a:t>
            </a:r>
            <a:r>
              <a:rPr lang="ru-RU" sz="900" dirty="0">
                <a:solidFill>
                  <a:schemeClr val="tx1"/>
                </a:solidFill>
              </a:rPr>
              <a:t>мин.) 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000375" y="3071813"/>
            <a:ext cx="142875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право 28"/>
          <p:cNvSpPr/>
          <p:nvPr/>
        </p:nvSpPr>
        <p:spPr>
          <a:xfrm>
            <a:off x="4929188" y="2571750"/>
            <a:ext cx="357187" cy="2143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71500" y="3786188"/>
            <a:ext cx="1571625" cy="1214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ctr">
              <a:defRPr/>
            </a:pPr>
            <a:r>
              <a:rPr lang="ru-RU" sz="1100" dirty="0">
                <a:solidFill>
                  <a:prstClr val="black"/>
                </a:solidFill>
              </a:rPr>
              <a:t>Посетители/родители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/>
              <a:t>Поиск нужного объекта</a:t>
            </a:r>
            <a:endParaRPr lang="ru-RU" sz="11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(4-6 </a:t>
            </a:r>
            <a:r>
              <a:rPr lang="ru-RU" sz="900" dirty="0">
                <a:solidFill>
                  <a:schemeClr val="tx1"/>
                </a:solidFill>
              </a:rPr>
              <a:t>мин.) 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2357438" y="4214813"/>
            <a:ext cx="357187" cy="2143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71500" y="4786313"/>
            <a:ext cx="1571625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2857500" y="3714750"/>
            <a:ext cx="1857375" cy="1285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ctr">
              <a:defRPr/>
            </a:pPr>
            <a:r>
              <a:rPr lang="ru-RU" sz="1100" dirty="0">
                <a:solidFill>
                  <a:prstClr val="black"/>
                </a:solidFill>
              </a:rPr>
              <a:t>Посетители/родители</a:t>
            </a: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100" dirty="0" smtClean="0"/>
          </a:p>
          <a:p>
            <a:pPr algn="ctr">
              <a:defRPr/>
            </a:pPr>
            <a:r>
              <a:rPr lang="ru-RU" sz="1100" dirty="0" smtClean="0"/>
              <a:t>Нашел нужный объект</a:t>
            </a:r>
            <a:endParaRPr lang="ru-RU" sz="5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</a:rPr>
              <a:t> </a:t>
            </a:r>
            <a:r>
              <a:rPr lang="ru-RU" sz="900" dirty="0" smtClean="0">
                <a:solidFill>
                  <a:schemeClr val="tx1"/>
                </a:solidFill>
              </a:rPr>
              <a:t>(1-2 </a:t>
            </a:r>
            <a:r>
              <a:rPr lang="ru-RU" sz="900" dirty="0">
                <a:solidFill>
                  <a:schemeClr val="tx1"/>
                </a:solidFill>
              </a:rPr>
              <a:t>мин.) </a:t>
            </a:r>
          </a:p>
        </p:txBody>
      </p:sp>
      <p:sp>
        <p:nvSpPr>
          <p:cNvPr id="40" name="Стрелка вправо 39"/>
          <p:cNvSpPr/>
          <p:nvPr/>
        </p:nvSpPr>
        <p:spPr>
          <a:xfrm>
            <a:off x="7858125" y="2500313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857500" y="4714875"/>
            <a:ext cx="200025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57158" y="5715016"/>
            <a:ext cx="450056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latin typeface="+mn-lt"/>
                <a:cs typeface="Arial" charset="0"/>
              </a:rPr>
              <a:t>ВПП </a:t>
            </a:r>
            <a:r>
              <a:rPr lang="ru-RU" sz="1400" b="1" dirty="0" smtClean="0">
                <a:solidFill>
                  <a:srgbClr val="C00000"/>
                </a:solidFill>
                <a:cs typeface="Arial" charset="0"/>
              </a:rPr>
              <a:t> = 8 - 13</a:t>
            </a:r>
            <a:r>
              <a:rPr lang="ru-RU" sz="1400" b="1" dirty="0" smtClean="0">
                <a:solidFill>
                  <a:srgbClr val="C00000"/>
                </a:solidFill>
                <a:latin typeface="+mn-lt"/>
                <a:cs typeface="Arial" charset="0"/>
              </a:rPr>
              <a:t> мин.</a:t>
            </a:r>
            <a:endParaRPr lang="ru-RU" sz="1400" b="1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715000" y="2071688"/>
            <a:ext cx="1785938" cy="1214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/>
              <a:t>Вахтер</a:t>
            </a:r>
            <a:endParaRPr lang="ru-RU" sz="700" b="1" dirty="0"/>
          </a:p>
          <a:p>
            <a:pPr algn="ctr">
              <a:defRPr/>
            </a:pPr>
            <a:endParaRPr lang="ru-RU" sz="800" b="1" dirty="0"/>
          </a:p>
          <a:p>
            <a:pPr lvl="0" algn="ctr"/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Встречает посетителя, выясняет цель визита, регистрирует в журнале посещений, объясняет как найти нужный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</a:t>
            </a: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 (2-3 </a:t>
            </a:r>
            <a:r>
              <a:rPr lang="ru-RU" sz="900" dirty="0">
                <a:solidFill>
                  <a:schemeClr val="tx1"/>
                </a:solidFill>
              </a:rPr>
              <a:t>мин.)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5715000" y="2286000"/>
            <a:ext cx="1785938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715125"/>
            <a:ext cx="347662" cy="285750"/>
          </a:xfrm>
        </p:spPr>
        <p:txBody>
          <a:bodyPr/>
          <a:lstStyle/>
          <a:p>
            <a:pPr algn="ctr">
              <a:defRPr/>
            </a:pPr>
            <a:fld id="{AECEEE95-06A7-429C-9772-190F3F752AFD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3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121" name="TextBox 66"/>
          <p:cNvSpPr txBox="1">
            <a:spLocks noChangeArrowheads="1"/>
          </p:cNvSpPr>
          <p:nvPr/>
        </p:nvSpPr>
        <p:spPr bwMode="auto">
          <a:xfrm>
            <a:off x="5572125" y="5072074"/>
            <a:ext cx="35718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Отсутствие 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здании ДОО навигации, алгоритмов и визуализации образовательно-воспитательных пространств</a:t>
            </a:r>
          </a:p>
          <a:p>
            <a:pPr lvl="0"/>
            <a:endParaRPr lang="ru-RU" sz="1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Отвлечение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сотрудников для ответов на вопросы </a:t>
            </a:r>
            <a:endParaRPr lang="ru-RU" sz="1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где расположено и как найти)</a:t>
            </a:r>
            <a:endParaRPr lang="ru-RU" sz="1000" dirty="0">
              <a:solidFill>
                <a:prstClr val="black"/>
              </a:solidFill>
              <a:latin typeface="Calibri" pitchFamily="34" charset="0"/>
            </a:endParaRPr>
          </a:p>
          <a:p>
            <a:pPr lvl="0"/>
            <a:endParaRPr lang="ru-RU" sz="1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Потеря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времени родителей и посетителей ДОУ при поиске нужного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помещения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571500" y="4000500"/>
            <a:ext cx="1571625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714375" y="2286000"/>
            <a:ext cx="15113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3000375" y="2286000"/>
            <a:ext cx="14414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5715000" y="3000375"/>
            <a:ext cx="1785938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2857500" y="4000500"/>
            <a:ext cx="1928813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500034" y="2071678"/>
            <a:ext cx="214282" cy="12241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55" name="Пятно 1 54"/>
          <p:cNvSpPr/>
          <p:nvPr/>
        </p:nvSpPr>
        <p:spPr>
          <a:xfrm>
            <a:off x="7108032" y="1729941"/>
            <a:ext cx="571500" cy="4286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6" name="Пятно 1 55"/>
          <p:cNvSpPr/>
          <p:nvPr/>
        </p:nvSpPr>
        <p:spPr>
          <a:xfrm>
            <a:off x="1750217" y="3358356"/>
            <a:ext cx="428625" cy="50006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1" name="Пятно 1 50"/>
          <p:cNvSpPr/>
          <p:nvPr/>
        </p:nvSpPr>
        <p:spPr>
          <a:xfrm>
            <a:off x="3643313" y="1571625"/>
            <a:ext cx="500062" cy="50641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714876" y="3714752"/>
            <a:ext cx="357190" cy="135732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114" name="Пятно 1 113"/>
          <p:cNvSpPr/>
          <p:nvPr/>
        </p:nvSpPr>
        <p:spPr>
          <a:xfrm>
            <a:off x="5000628" y="5143512"/>
            <a:ext cx="428625" cy="28575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9" name="Пятно 1 118"/>
          <p:cNvSpPr/>
          <p:nvPr/>
        </p:nvSpPr>
        <p:spPr>
          <a:xfrm>
            <a:off x="5000628" y="5555199"/>
            <a:ext cx="428625" cy="357187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0" name="Пятно 1 119"/>
          <p:cNvSpPr/>
          <p:nvPr/>
        </p:nvSpPr>
        <p:spPr>
          <a:xfrm>
            <a:off x="5000628" y="6022793"/>
            <a:ext cx="428625" cy="28575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</a:rPr>
              <a:t>3</a:t>
            </a: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66" name="Стрелка вправо 65"/>
          <p:cNvSpPr/>
          <p:nvPr/>
        </p:nvSpPr>
        <p:spPr>
          <a:xfrm>
            <a:off x="142875" y="4286250"/>
            <a:ext cx="357188" cy="2143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214313" y="1785938"/>
            <a:ext cx="6357937" cy="442912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357438" y="3286125"/>
            <a:ext cx="20716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285852" y="4714876"/>
            <a:ext cx="4214836" cy="71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TextBox 13"/>
          <p:cNvSpPr txBox="1">
            <a:spLocks noChangeArrowheads="1"/>
          </p:cNvSpPr>
          <p:nvPr/>
        </p:nvSpPr>
        <p:spPr bwMode="auto">
          <a:xfrm>
            <a:off x="4000500" y="2928938"/>
            <a:ext cx="12858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127" name="TextBox 14"/>
          <p:cNvSpPr txBox="1">
            <a:spLocks noChangeArrowheads="1"/>
          </p:cNvSpPr>
          <p:nvPr/>
        </p:nvSpPr>
        <p:spPr bwMode="auto">
          <a:xfrm>
            <a:off x="2428875" y="3000375"/>
            <a:ext cx="17145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Федеральный</a:t>
            </a:r>
          </a:p>
        </p:txBody>
      </p:sp>
      <p:sp>
        <p:nvSpPr>
          <p:cNvPr id="5128" name="TextBox 15"/>
          <p:cNvSpPr txBox="1">
            <a:spLocks noChangeArrowheads="1"/>
          </p:cNvSpPr>
          <p:nvPr/>
        </p:nvSpPr>
        <p:spPr bwMode="auto">
          <a:xfrm>
            <a:off x="2071688" y="4357688"/>
            <a:ext cx="27860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Региональный</a:t>
            </a:r>
          </a:p>
        </p:txBody>
      </p:sp>
      <p:sp>
        <p:nvSpPr>
          <p:cNvPr id="5129" name="TextBox 16"/>
          <p:cNvSpPr txBox="1">
            <a:spLocks noChangeArrowheads="1"/>
          </p:cNvSpPr>
          <p:nvPr/>
        </p:nvSpPr>
        <p:spPr bwMode="auto">
          <a:xfrm>
            <a:off x="2071688" y="5715000"/>
            <a:ext cx="25717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Уровень ОО</a:t>
            </a:r>
          </a:p>
        </p:txBody>
      </p:sp>
      <p:sp>
        <p:nvSpPr>
          <p:cNvPr id="18" name="Содержимое 4"/>
          <p:cNvSpPr txBox="1">
            <a:spLocks/>
          </p:cNvSpPr>
          <p:nvPr/>
        </p:nvSpPr>
        <p:spPr bwMode="auto">
          <a:xfrm>
            <a:off x="1214438" y="5357813"/>
            <a:ext cx="571500" cy="500062"/>
          </a:xfrm>
          <a:prstGeom prst="irregularSeal1">
            <a:avLst/>
          </a:prstGeom>
          <a:solidFill>
            <a:srgbClr val="FF0000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algn="ctr" defTabSz="914400" eaLnBrk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ru-RU" sz="2600" dirty="0"/>
              <a:t>1</a:t>
            </a:r>
          </a:p>
        </p:txBody>
      </p:sp>
      <p:sp>
        <p:nvSpPr>
          <p:cNvPr id="19" name="Содержимое 4"/>
          <p:cNvSpPr txBox="1">
            <a:spLocks/>
          </p:cNvSpPr>
          <p:nvPr/>
        </p:nvSpPr>
        <p:spPr bwMode="auto">
          <a:xfrm>
            <a:off x="3000375" y="4975333"/>
            <a:ext cx="571500" cy="500062"/>
          </a:xfrm>
          <a:prstGeom prst="irregularSeal1">
            <a:avLst/>
          </a:prstGeom>
          <a:solidFill>
            <a:srgbClr val="FF0000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algn="ctr" defTabSz="914400" eaLnBrk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ru-RU" sz="2600" dirty="0"/>
              <a:t>2</a:t>
            </a:r>
          </a:p>
        </p:txBody>
      </p:sp>
      <p:sp>
        <p:nvSpPr>
          <p:cNvPr id="25" name="Содержимое 4"/>
          <p:cNvSpPr txBox="1">
            <a:spLocks/>
          </p:cNvSpPr>
          <p:nvPr/>
        </p:nvSpPr>
        <p:spPr bwMode="auto">
          <a:xfrm>
            <a:off x="4714876" y="5250661"/>
            <a:ext cx="571500" cy="500062"/>
          </a:xfrm>
          <a:prstGeom prst="irregularSeal1">
            <a:avLst/>
          </a:prstGeom>
          <a:solidFill>
            <a:srgbClr val="FF0000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algn="ctr" defTabSz="914400" eaLnBrk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ru-RU" sz="2600" dirty="0"/>
              <a:t>3</a:t>
            </a:r>
          </a:p>
        </p:txBody>
      </p:sp>
      <p:sp>
        <p:nvSpPr>
          <p:cNvPr id="5134" name="Прямоугольник 26"/>
          <p:cNvSpPr>
            <a:spLocks noChangeArrowheads="1"/>
          </p:cNvSpPr>
          <p:nvPr/>
        </p:nvSpPr>
        <p:spPr bwMode="auto">
          <a:xfrm>
            <a:off x="285720" y="285728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Пирамида проблем процесса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 </a:t>
            </a:r>
          </a:p>
          <a:p>
            <a:pPr algn="ctr"/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«Оптимизация процесса перемещения родителей (законных представителей) и посетителей внутри ДОУ»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28688" y="2571750"/>
            <a:ext cx="1785937" cy="357188"/>
          </a:xfrm>
          <a:prstGeom prst="roundRect">
            <a:avLst/>
          </a:prstGeom>
          <a:solidFill>
            <a:schemeClr val="bg2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Не выявлены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42875" y="4000500"/>
            <a:ext cx="1785938" cy="357188"/>
          </a:xfrm>
          <a:prstGeom prst="roundRect">
            <a:avLst/>
          </a:prstGeom>
          <a:solidFill>
            <a:schemeClr val="bg2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Не выявлены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97941" y="2977002"/>
            <a:ext cx="3748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Отсутствие  в здании ДОО навигации, алгоритмов и визуализации образовательно-воспитательных пространств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2.Отвлечение сотрудников для ответов на вопросы (где расположено и как найти) 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3.Потеря времени родителей и посетителей ДОУ при поиске нужного помещения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43938" y="6429375"/>
            <a:ext cx="450850" cy="2857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F6EFED9C-3036-4EBC-806E-ED89E0143B16}" type="slidenum">
              <a:rPr lang="ru-RU" altLang="ru-RU" b="1" smtClean="0">
                <a:solidFill>
                  <a:srgbClr val="23263C"/>
                </a:solidFill>
                <a:latin typeface="Franklin Gothic Book" pitchFamily="34" charset="0"/>
              </a:rPr>
              <a:pPr algn="ctr"/>
              <a:t>5</a:t>
            </a:fld>
            <a:endParaRPr lang="ru-RU" altLang="ru-RU" b="1">
              <a:solidFill>
                <a:srgbClr val="23263C"/>
              </a:solidFill>
              <a:latin typeface="Franklin Gothic Boo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838" y="332656"/>
            <a:ext cx="8686800" cy="84717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</a:rPr>
              <a:t>Анализ проблем процесса 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altLang="ru-RU" sz="2000" b="1" dirty="0">
                <a:solidFill>
                  <a:srgbClr val="C00000"/>
                </a:solidFill>
                <a:latin typeface="Franklin Gothic Medium" pitchFamily="34" charset="0"/>
              </a:rPr>
              <a:t>«Оптимизация процесса перемещения родителей (законных представителей) и посетителей внутри ДОУ»</a:t>
            </a: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6875463" y="1355774"/>
            <a:ext cx="2268537" cy="4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Экономия  времени, мин.</a:t>
            </a:r>
          </a:p>
        </p:txBody>
      </p:sp>
      <p:sp>
        <p:nvSpPr>
          <p:cNvPr id="25606" name="Text Box 14"/>
          <p:cNvSpPr txBox="1">
            <a:spLocks noChangeArrowheads="1"/>
          </p:cNvSpPr>
          <p:nvPr/>
        </p:nvSpPr>
        <p:spPr bwMode="auto">
          <a:xfrm>
            <a:off x="881063" y="1427211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</a:rPr>
              <a:t>Проблема</a:t>
            </a: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4418013" y="1424036"/>
            <a:ext cx="1593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</a:rPr>
              <a:t>Решение</a:t>
            </a:r>
          </a:p>
        </p:txBody>
      </p:sp>
      <p:sp>
        <p:nvSpPr>
          <p:cNvPr id="25608" name="TextBox 41"/>
          <p:cNvSpPr txBox="1">
            <a:spLocks noChangeArrowheads="1"/>
          </p:cNvSpPr>
          <p:nvPr/>
        </p:nvSpPr>
        <p:spPr bwMode="auto">
          <a:xfrm>
            <a:off x="236953" y="2008484"/>
            <a:ext cx="3120569" cy="98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0000"/>
                </a:solidFill>
                <a:ea typeface="Microsoft YaHei" pitchFamily="34" charset="-122"/>
              </a:rPr>
              <a:t>Отсутствие  в здании ДОО навигации, алгоритмов и визуализации образовательно-воспитательных пространств</a:t>
            </a:r>
          </a:p>
          <a:p>
            <a:pPr algn="ctr" eaLnBrk="1" hangingPunct="1">
              <a:lnSpc>
                <a:spcPct val="80000"/>
              </a:lnSpc>
            </a:pP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25609" name="TextBox 41"/>
          <p:cNvSpPr txBox="1">
            <a:spLocks noChangeArrowheads="1"/>
          </p:cNvSpPr>
          <p:nvPr/>
        </p:nvSpPr>
        <p:spPr bwMode="auto">
          <a:xfrm>
            <a:off x="3790909" y="2044648"/>
            <a:ext cx="2944813" cy="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indent="19050" algn="ctr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ea typeface="Microsoft YaHei" pitchFamily="34" charset="-122"/>
              </a:rPr>
              <a:t>Формирование лидерской команды</a:t>
            </a:r>
          </a:p>
          <a:p>
            <a:pPr lvl="0" indent="19050" algn="ctr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ea typeface="Microsoft YaHei" pitchFamily="34" charset="-122"/>
              </a:rPr>
              <a:t>Создание эскизов табличек и указателей</a:t>
            </a:r>
          </a:p>
          <a:p>
            <a:pPr lvl="0" indent="1905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000000"/>
              </a:solidFill>
              <a:latin typeface="Calibri" pitchFamily="34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25610" name="TextBox 41"/>
          <p:cNvSpPr txBox="1">
            <a:spLocks noChangeArrowheads="1"/>
          </p:cNvSpPr>
          <p:nvPr/>
        </p:nvSpPr>
        <p:spPr bwMode="auto">
          <a:xfrm>
            <a:off x="7930007" y="2318540"/>
            <a:ext cx="660660" cy="26686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>
                <a:solidFill>
                  <a:schemeClr val="tx2"/>
                </a:solidFill>
              </a:rPr>
              <a:t>-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08397" y="1844824"/>
            <a:ext cx="8802242" cy="1117737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9" name="Стрелка: вправо 3"/>
          <p:cNvSpPr/>
          <p:nvPr/>
        </p:nvSpPr>
        <p:spPr>
          <a:xfrm>
            <a:off x="3571868" y="2428868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: вправо 3"/>
          <p:cNvSpPr/>
          <p:nvPr/>
        </p:nvSpPr>
        <p:spPr>
          <a:xfrm>
            <a:off x="6786578" y="2428868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0" name="TextBox 41"/>
          <p:cNvSpPr txBox="1">
            <a:spLocks noChangeArrowheads="1"/>
          </p:cNvSpPr>
          <p:nvPr/>
        </p:nvSpPr>
        <p:spPr bwMode="auto">
          <a:xfrm>
            <a:off x="214282" y="3390496"/>
            <a:ext cx="3143240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ea typeface="Microsoft YaHei" pitchFamily="34" charset="-122"/>
              </a:rPr>
              <a:t>Отвлечение </a:t>
            </a:r>
            <a:r>
              <a:rPr lang="ru-RU" sz="1200" b="1" dirty="0">
                <a:solidFill>
                  <a:srgbClr val="FF0000"/>
                </a:solidFill>
                <a:ea typeface="Microsoft YaHei" pitchFamily="34" charset="-122"/>
              </a:rPr>
              <a:t>сотрудников для ответов на вопросы (где расположено и как найти) </a:t>
            </a:r>
          </a:p>
        </p:txBody>
      </p:sp>
      <p:sp>
        <p:nvSpPr>
          <p:cNvPr id="25621" name="TextBox 41"/>
          <p:cNvSpPr txBox="1">
            <a:spLocks noChangeArrowheads="1"/>
          </p:cNvSpPr>
          <p:nvPr/>
        </p:nvSpPr>
        <p:spPr bwMode="auto">
          <a:xfrm>
            <a:off x="3857620" y="3357562"/>
            <a:ext cx="2944813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ea typeface="Microsoft YaHei" pitchFamily="34" charset="-122"/>
              </a:rPr>
              <a:t>Размещении информации о поэтажном размещении помещений в ДОУ на центральном входе</a:t>
            </a:r>
          </a:p>
        </p:txBody>
      </p:sp>
      <p:sp>
        <p:nvSpPr>
          <p:cNvPr id="25622" name="TextBox 41"/>
          <p:cNvSpPr txBox="1">
            <a:spLocks noChangeArrowheads="1"/>
          </p:cNvSpPr>
          <p:nvPr/>
        </p:nvSpPr>
        <p:spPr bwMode="auto">
          <a:xfrm>
            <a:off x="7941120" y="3586138"/>
            <a:ext cx="638435" cy="24224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1-1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32047" y="3304285"/>
            <a:ext cx="8778591" cy="732211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3" name="Стрелка: вправо 3"/>
          <p:cNvSpPr/>
          <p:nvPr/>
        </p:nvSpPr>
        <p:spPr>
          <a:xfrm>
            <a:off x="3527871" y="3584724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Стрелка: вправо 3"/>
          <p:cNvSpPr/>
          <p:nvPr/>
        </p:nvSpPr>
        <p:spPr>
          <a:xfrm>
            <a:off x="6848921" y="3584724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6" name="TextBox 41"/>
          <p:cNvSpPr txBox="1">
            <a:spLocks noChangeArrowheads="1"/>
          </p:cNvSpPr>
          <p:nvPr/>
        </p:nvSpPr>
        <p:spPr bwMode="auto">
          <a:xfrm>
            <a:off x="210791" y="4263700"/>
            <a:ext cx="32813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solidFill>
                  <a:srgbClr val="FF0000"/>
                </a:solidFill>
              </a:rPr>
              <a:t>Потеря </a:t>
            </a:r>
            <a:r>
              <a:rPr lang="ru-RU" sz="1200" b="1" dirty="0">
                <a:solidFill>
                  <a:srgbClr val="FF0000"/>
                </a:solidFill>
              </a:rPr>
              <a:t>времени родителей и посетителей ДОУ при поиске нужного помещения</a:t>
            </a:r>
          </a:p>
        </p:txBody>
      </p:sp>
      <p:sp>
        <p:nvSpPr>
          <p:cNvPr id="25627" name="TextBox 41"/>
          <p:cNvSpPr txBox="1">
            <a:spLocks noChangeArrowheads="1"/>
          </p:cNvSpPr>
          <p:nvPr/>
        </p:nvSpPr>
        <p:spPr bwMode="auto">
          <a:xfrm>
            <a:off x="3811322" y="4242667"/>
            <a:ext cx="2944813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/>
              <a:t>Размещение табличек на дверях помещений внутри ДОУ и указателей по этажам</a:t>
            </a:r>
          </a:p>
        </p:txBody>
      </p:sp>
      <p:sp>
        <p:nvSpPr>
          <p:cNvPr id="25628" name="TextBox 41"/>
          <p:cNvSpPr txBox="1">
            <a:spLocks noChangeArrowheads="1"/>
          </p:cNvSpPr>
          <p:nvPr/>
        </p:nvSpPr>
        <p:spPr bwMode="auto">
          <a:xfrm>
            <a:off x="7941120" y="4422897"/>
            <a:ext cx="638435" cy="2413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>
                <a:solidFill>
                  <a:schemeClr val="tx2"/>
                </a:solidFill>
              </a:rPr>
              <a:t>3</a:t>
            </a:r>
            <a:r>
              <a:rPr lang="ru-RU" altLang="ru-RU" sz="1200" b="1" dirty="0" smtClean="0">
                <a:solidFill>
                  <a:schemeClr val="tx2"/>
                </a:solidFill>
              </a:rPr>
              <a:t>-4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32047" y="4237703"/>
            <a:ext cx="8780016" cy="822188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9" name="Стрелка: вправо 3"/>
          <p:cNvSpPr/>
          <p:nvPr/>
        </p:nvSpPr>
        <p:spPr>
          <a:xfrm>
            <a:off x="3527871" y="4530194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Стрелка: вправо 3"/>
          <p:cNvSpPr/>
          <p:nvPr/>
        </p:nvSpPr>
        <p:spPr>
          <a:xfrm>
            <a:off x="6935335" y="4530193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85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3214688" y="1857375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143625" y="178593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3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643188" y="350043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750" y="1857375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7174" name="Заголовок 1"/>
          <p:cNvSpPr>
            <a:spLocks noGrp="1"/>
          </p:cNvSpPr>
          <p:nvPr>
            <p:ph type="title"/>
          </p:nvPr>
        </p:nvSpPr>
        <p:spPr>
          <a:xfrm>
            <a:off x="60448" y="385762"/>
            <a:ext cx="9144000" cy="838200"/>
          </a:xfrm>
        </p:spPr>
        <p:txBody>
          <a:bodyPr>
            <a:noAutofit/>
          </a:bodyPr>
          <a:lstStyle/>
          <a:p>
            <a:pPr>
              <a:tabLst>
                <a:tab pos="630238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Franklin Gothic Medium" pitchFamily="34" charset="0"/>
              </a:rPr>
              <a:t>Карта целевого состояния процесса</a:t>
            </a:r>
            <a:br>
              <a:rPr lang="ru-RU" sz="2000" b="1" dirty="0" smtClean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Franklin Gothic Medium" pitchFamily="34" charset="0"/>
              </a:rPr>
              <a:t>«Оптимизация процесса перемещения родителей (законных представителей) и посетителей внутри ДОУ»</a:t>
            </a:r>
            <a:endParaRPr lang="ru-RU" sz="2000" b="1" dirty="0" smtClean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143116"/>
            <a:ext cx="1928826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/>
              <a:t>Посетители/родители </a:t>
            </a:r>
            <a:endParaRPr lang="ru-RU" sz="1100" strike="sngStrike" dirty="0"/>
          </a:p>
          <a:p>
            <a:pPr algn="ctr"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lvl="0" algn="ctr"/>
            <a:endParaRPr lang="ru-RU" sz="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Входит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территорию ДОУ </a:t>
            </a:r>
          </a:p>
          <a:p>
            <a:pPr algn="ctr"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 </a:t>
            </a:r>
            <a:endParaRPr lang="ru-RU" sz="900" dirty="0">
              <a:solidFill>
                <a:schemeClr val="tx1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57188" y="3143250"/>
            <a:ext cx="1928812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357563" y="2143125"/>
            <a:ext cx="1714500" cy="1214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ea typeface="Microsoft YaHei" pitchFamily="34" charset="-122"/>
              </a:rPr>
              <a:t>Посетители/родители</a:t>
            </a:r>
            <a:endParaRPr lang="ru-RU" sz="1100" dirty="0">
              <a:solidFill>
                <a:schemeClr val="tx1"/>
              </a:solidFill>
              <a:ea typeface="Microsoft YaHei" pitchFamily="34" charset="-122"/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ea typeface="Microsoft YaHei" pitchFamily="34" charset="-122"/>
            </a:endParaRPr>
          </a:p>
          <a:p>
            <a:pPr algn="ctr">
              <a:defRPr/>
            </a:pPr>
            <a:endParaRPr lang="ru-RU" sz="1000" dirty="0" smtClean="0">
              <a:solidFill>
                <a:srgbClr val="000000"/>
              </a:solidFill>
              <a:ea typeface="Microsoft YaHei" pitchFamily="34" charset="-122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00"/>
                </a:solidFill>
                <a:ea typeface="Microsoft YaHei" pitchFamily="34" charset="-122"/>
                <a:cs typeface="Times New Roman" pitchFamily="18" charset="0"/>
              </a:rPr>
              <a:t>Ищет </a:t>
            </a:r>
            <a:r>
              <a:rPr lang="ru-RU" sz="1000" dirty="0">
                <a:solidFill>
                  <a:srgbClr val="000000"/>
                </a:solidFill>
                <a:ea typeface="Microsoft YaHei" pitchFamily="34" charset="-122"/>
                <a:cs typeface="Times New Roman" pitchFamily="18" charset="0"/>
              </a:rPr>
              <a:t>вход в здание.</a:t>
            </a:r>
          </a:p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ea typeface="Microsoft YaHei" pitchFamily="34" charset="-122"/>
                <a:cs typeface="Times New Roman" pitchFamily="18" charset="0"/>
              </a:rPr>
              <a:t>Входит в здание</a:t>
            </a:r>
            <a:endParaRPr lang="ru-RU" sz="600" dirty="0">
              <a:solidFill>
                <a:schemeClr val="tx1"/>
              </a:solidFill>
              <a:ea typeface="Microsoft YaHei" pitchFamily="34" charset="-122"/>
            </a:endParaRPr>
          </a:p>
          <a:p>
            <a:pPr algn="ctr">
              <a:defRPr/>
            </a:pPr>
            <a:endParaRPr lang="ru-RU" sz="600" dirty="0" smtClean="0">
              <a:solidFill>
                <a:schemeClr val="tx1"/>
              </a:solidFill>
              <a:ea typeface="Microsoft YaHei" pitchFamily="34" charset="-122"/>
            </a:endParaRPr>
          </a:p>
          <a:p>
            <a:pPr algn="ctr">
              <a:defRPr/>
            </a:pPr>
            <a:endParaRPr lang="ru-RU" sz="600" dirty="0">
              <a:solidFill>
                <a:schemeClr val="tx1"/>
              </a:solidFill>
              <a:ea typeface="Microsoft YaHei" pitchFamily="34" charset="-122"/>
            </a:endParaRPr>
          </a:p>
          <a:p>
            <a:pPr algn="ctr">
              <a:defRPr/>
            </a:pPr>
            <a:endParaRPr lang="ru-RU" sz="500" dirty="0">
              <a:solidFill>
                <a:schemeClr val="tx1"/>
              </a:solidFill>
              <a:ea typeface="Microsoft YaHei" pitchFamily="34" charset="-122"/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  <a:ea typeface="Microsoft YaHei" pitchFamily="34" charset="-122"/>
              </a:rPr>
              <a:t>(1-2 </a:t>
            </a:r>
            <a:r>
              <a:rPr lang="ru-RU" sz="900" dirty="0">
                <a:solidFill>
                  <a:schemeClr val="tx1"/>
                </a:solidFill>
                <a:ea typeface="Microsoft YaHei" pitchFamily="34" charset="-122"/>
              </a:rPr>
              <a:t>мин.) 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5500688" y="2571750"/>
            <a:ext cx="352425" cy="2143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357563" y="3143250"/>
            <a:ext cx="17145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285750" y="3786188"/>
            <a:ext cx="2000250" cy="1285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Посетители/родители</a:t>
            </a:r>
            <a:endParaRPr lang="ru-RU" sz="11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/>
              <a:t>Поиск </a:t>
            </a:r>
            <a:r>
              <a:rPr lang="ru-RU" sz="1100" dirty="0"/>
              <a:t>нужного объекта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(1-2 </a:t>
            </a:r>
            <a:r>
              <a:rPr lang="ru-RU" sz="900" dirty="0">
                <a:solidFill>
                  <a:schemeClr val="tx1"/>
                </a:solidFill>
              </a:rPr>
              <a:t>мин.) 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2357438" y="4214813"/>
            <a:ext cx="357187" cy="2143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14312" y="4857750"/>
            <a:ext cx="200025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2786063" y="3786188"/>
            <a:ext cx="2000250" cy="1285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/>
              <a:t>Посетители/родители</a:t>
            </a:r>
            <a:endParaRPr lang="ru-RU" sz="1100" dirty="0"/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100" dirty="0" smtClean="0"/>
          </a:p>
          <a:p>
            <a:pPr algn="ctr">
              <a:defRPr/>
            </a:pPr>
            <a:endParaRPr lang="ru-RU" sz="1100" dirty="0"/>
          </a:p>
          <a:p>
            <a:pPr algn="ctr">
              <a:defRPr/>
            </a:pPr>
            <a:r>
              <a:rPr lang="ru-RU" sz="1100" dirty="0" smtClean="0"/>
              <a:t>Нашел </a:t>
            </a:r>
            <a:r>
              <a:rPr lang="ru-RU" sz="1100" dirty="0"/>
              <a:t>нужный объект</a:t>
            </a: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(1-2 </a:t>
            </a:r>
            <a:r>
              <a:rPr lang="ru-RU" sz="900" dirty="0">
                <a:solidFill>
                  <a:schemeClr val="tx1"/>
                </a:solidFill>
              </a:rPr>
              <a:t>мин.) </a:t>
            </a:r>
          </a:p>
        </p:txBody>
      </p:sp>
      <p:sp>
        <p:nvSpPr>
          <p:cNvPr id="40" name="Стрелка вправо 39"/>
          <p:cNvSpPr/>
          <p:nvPr/>
        </p:nvSpPr>
        <p:spPr>
          <a:xfrm>
            <a:off x="0" y="4286250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786063" y="4857750"/>
            <a:ext cx="200025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28596" y="5643578"/>
            <a:ext cx="2643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latin typeface="+mn-lt"/>
                <a:cs typeface="Arial" charset="0"/>
              </a:rPr>
              <a:t>ВПП </a:t>
            </a:r>
            <a:r>
              <a:rPr lang="ru-RU" sz="1400" b="1" dirty="0" smtClean="0">
                <a:solidFill>
                  <a:srgbClr val="C00000"/>
                </a:solidFill>
                <a:cs typeface="Arial" charset="0"/>
              </a:rPr>
              <a:t> =</a:t>
            </a:r>
            <a:r>
              <a:rPr lang="ru-RU" sz="1400" b="1" dirty="0" smtClean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cs typeface="Arial" charset="0"/>
              </a:rPr>
              <a:t>4 - 8</a:t>
            </a:r>
            <a:r>
              <a:rPr lang="ru-RU" sz="1400" b="1" dirty="0" smtClean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+mn-lt"/>
                <a:cs typeface="Arial" charset="0"/>
              </a:rPr>
              <a:t>мин</a:t>
            </a:r>
            <a:r>
              <a:rPr lang="ru-RU" sz="1400" b="1" dirty="0" smtClean="0">
                <a:solidFill>
                  <a:srgbClr val="C00000"/>
                </a:solidFill>
                <a:latin typeface="+mn-lt"/>
                <a:cs typeface="Arial" charset="0"/>
              </a:rPr>
              <a:t>.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C00000"/>
                </a:solidFill>
                <a:cs typeface="Arial" charset="0"/>
              </a:rPr>
              <a:t>Экономия  =  4 - 5 мин.</a:t>
            </a:r>
            <a:endParaRPr lang="ru-RU" sz="1400" b="1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4713" y="3569493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4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286500" y="2071688"/>
            <a:ext cx="1714500" cy="1285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/>
              <a:t>Вахтер</a:t>
            </a:r>
          </a:p>
          <a:p>
            <a:pPr algn="ctr">
              <a:defRPr/>
            </a:pPr>
            <a:endParaRPr lang="ru-RU" sz="800" b="1" dirty="0"/>
          </a:p>
          <a:p>
            <a:pPr algn="ctr">
              <a:defRPr/>
            </a:pPr>
            <a:r>
              <a:rPr lang="ru-RU" sz="900" dirty="0">
                <a:cs typeface="Times New Roman" panose="02020603050405020304" pitchFamily="18" charset="0"/>
              </a:rPr>
              <a:t>Встречает посетителя, выясняет цель визита, регистрирует в журнале посещений, объясняет как найти нужный объект</a:t>
            </a: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</a:rPr>
              <a:t> </a:t>
            </a:r>
            <a:r>
              <a:rPr lang="ru-RU" sz="900" dirty="0" smtClean="0">
                <a:solidFill>
                  <a:schemeClr val="tx1"/>
                </a:solidFill>
              </a:rPr>
              <a:t>(1-2 </a:t>
            </a:r>
            <a:r>
              <a:rPr lang="ru-RU" sz="900" dirty="0">
                <a:solidFill>
                  <a:schemeClr val="tx1"/>
                </a:solidFill>
              </a:rPr>
              <a:t>мин.)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6286500" y="2357438"/>
            <a:ext cx="171450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715125"/>
            <a:ext cx="347662" cy="285750"/>
          </a:xfrm>
        </p:spPr>
        <p:txBody>
          <a:bodyPr/>
          <a:lstStyle/>
          <a:p>
            <a:pPr algn="ctr">
              <a:defRPr/>
            </a:pPr>
            <a:fld id="{2D245CFF-CBEF-459C-AEF8-37118D32306B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357188" y="2357438"/>
            <a:ext cx="1928812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285750" y="4071938"/>
            <a:ext cx="200025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3357563" y="2357438"/>
            <a:ext cx="171450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6286500" y="3143250"/>
            <a:ext cx="17145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2786063" y="4071938"/>
            <a:ext cx="200025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>
            <a:off x="2714625" y="2643188"/>
            <a:ext cx="309563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42844" y="2143116"/>
            <a:ext cx="214282" cy="129557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4714876" y="3643314"/>
            <a:ext cx="357190" cy="135732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114" name="think-cell Slide" r:id="rId3" imgW="360" imgH="360" progId="">
              <p:embed/>
            </p:oleObj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247650" y="116632"/>
            <a:ext cx="8648700" cy="43973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Достигнутые результаты (было и стало)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7</a:t>
            </a:fld>
            <a:endParaRPr lang="ru-RU" sz="14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6072309"/>
              </p:ext>
            </p:extLst>
          </p:nvPr>
        </p:nvGraphicFramePr>
        <p:xfrm>
          <a:off x="247650" y="764705"/>
          <a:ext cx="8716839" cy="568863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236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563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9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БЫЛО</a:t>
                      </a: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СТАЛО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942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endParaRPr lang="ru-RU" sz="1800" dirty="0" smtClean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800" dirty="0" smtClean="0">
                          <a:effectLst/>
                        </a:rPr>
                        <a:t>Отсутствие  в здании ДОО навигации, алгоритмов и визуализации образовательно-воспитательных пространств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Приказ о формировании лидерской команды</a:t>
                      </a:r>
                      <a:endParaRPr lang="ru-RU" sz="1800" baseline="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5283" y="1361470"/>
            <a:ext cx="3359850" cy="475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8593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561" y="260648"/>
            <a:ext cx="8644877" cy="96934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699647"/>
              </p:ext>
            </p:extLst>
          </p:nvPr>
        </p:nvGraphicFramePr>
        <p:xfrm>
          <a:off x="253334" y="1223991"/>
          <a:ext cx="8716839" cy="568863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236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563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9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БЫЛО</a:t>
                      </a: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СТАЛО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942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endParaRPr lang="ru-RU" sz="1800" dirty="0" smtClean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800" dirty="0" smtClean="0">
                          <a:effectLst/>
                        </a:rPr>
                        <a:t>Отсутствие  в здании ДОО навигации, алгоритмов и визуализации образовательно-воспитательных пространств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Разработка эскизов табличек и указателей</a:t>
                      </a:r>
                      <a:endParaRPr lang="ru-RU" sz="1800" baseline="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8675" y="2420888"/>
            <a:ext cx="3379516" cy="12961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9445" y="4378724"/>
            <a:ext cx="3344993" cy="111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3646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085" name="think-cell Slide" r:id="rId3" imgW="360" imgH="360" progId="">
              <p:embed/>
            </p:oleObj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9</a:t>
            </a:fld>
            <a:endParaRPr lang="ru-RU" sz="14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5736985"/>
              </p:ext>
            </p:extLst>
          </p:nvPr>
        </p:nvGraphicFramePr>
        <p:xfrm>
          <a:off x="247650" y="476673"/>
          <a:ext cx="8716839" cy="555142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1641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843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БЫЛО</a:t>
                      </a: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СТАЛО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335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endParaRPr lang="ru-RU" sz="1800" dirty="0" smtClean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800" dirty="0" smtClean="0">
                          <a:effectLst/>
                        </a:rPr>
                        <a:t>Отвлечение сотрудников для ответов на вопросы (где расположено и как найти)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Размещение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информации о поэтажном размещении помещений в ДОУ на центральном входе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2659" y="1412776"/>
            <a:ext cx="3291830" cy="4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44858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649</Words>
  <Application>Microsoft Office PowerPoint</Application>
  <PresentationFormat>Экран (4:3)</PresentationFormat>
  <Paragraphs>204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think-cell Slide</vt:lpstr>
      <vt:lpstr>  Паспорт проекта «Оптимизация процесса перемещения родителей (законных представителей) и посетителей  внутри ДОУ»   </vt:lpstr>
      <vt:lpstr>Команда проекта </vt:lpstr>
      <vt:lpstr>Карта текущего состояния процесса «Оптимизация процесса перемещения родителей (законных представителей) и посетителей внутри ДОУ»</vt:lpstr>
      <vt:lpstr>Слайд 4</vt:lpstr>
      <vt:lpstr>Анализ проблем процесса  «Оптимизация процесса перемещения родителей (законных представителей) и посетителей внутри ДОУ»</vt:lpstr>
      <vt:lpstr>Карта целевого состояния процесса «Оптимизация процесса перемещения родителей (законных представителей) и посетителей внутри ДОУ»</vt:lpstr>
      <vt:lpstr>Достигнутые результаты (было и стало) 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Kulik_EA</cp:lastModifiedBy>
  <cp:revision>160</cp:revision>
  <cp:lastPrinted>2019-03-06T11:32:59Z</cp:lastPrinted>
  <dcterms:created xsi:type="dcterms:W3CDTF">2018-08-20T14:01:12Z</dcterms:created>
  <dcterms:modified xsi:type="dcterms:W3CDTF">2020-12-04T10:34:40Z</dcterms:modified>
</cp:coreProperties>
</file>